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4"/>
  </p:notesMasterIdLst>
  <p:handoutMasterIdLst>
    <p:handoutMasterId r:id="rId25"/>
  </p:handoutMasterIdLst>
  <p:sldIdLst>
    <p:sldId id="256" r:id="rId2"/>
    <p:sldId id="383" r:id="rId3"/>
    <p:sldId id="404" r:id="rId4"/>
    <p:sldId id="403" r:id="rId5"/>
    <p:sldId id="400" r:id="rId6"/>
    <p:sldId id="402" r:id="rId7"/>
    <p:sldId id="382" r:id="rId8"/>
    <p:sldId id="384" r:id="rId9"/>
    <p:sldId id="401" r:id="rId10"/>
    <p:sldId id="409" r:id="rId11"/>
    <p:sldId id="415" r:id="rId12"/>
    <p:sldId id="410" r:id="rId13"/>
    <p:sldId id="411" r:id="rId14"/>
    <p:sldId id="412" r:id="rId15"/>
    <p:sldId id="335" r:id="rId16"/>
    <p:sldId id="414" r:id="rId17"/>
    <p:sldId id="413" r:id="rId18"/>
    <p:sldId id="389" r:id="rId19"/>
    <p:sldId id="406" r:id="rId20"/>
    <p:sldId id="408" r:id="rId21"/>
    <p:sldId id="407" r:id="rId22"/>
    <p:sldId id="395" r:id="rId23"/>
  </p:sldIdLst>
  <p:sldSz cx="9144000" cy="6858000" type="screen4x3"/>
  <p:notesSz cx="7053263" cy="93091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66FF"/>
    <a:srgbClr val="000066"/>
    <a:srgbClr val="FFCC00"/>
    <a:srgbClr val="009900"/>
    <a:srgbClr val="0000FF"/>
    <a:srgbClr val="339933"/>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4660"/>
  </p:normalViewPr>
  <p:slideViewPr>
    <p:cSldViewPr>
      <p:cViewPr varScale="1">
        <p:scale>
          <a:sx n="70" d="100"/>
          <a:sy n="70" d="100"/>
        </p:scale>
        <p:origin x="1392" y="48"/>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2874" y="-96"/>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56414" cy="464900"/>
          </a:xfrm>
          <a:prstGeom prst="rect">
            <a:avLst/>
          </a:prstGeom>
          <a:noFill/>
          <a:ln w="9525">
            <a:noFill/>
            <a:miter lim="800000"/>
            <a:headEnd/>
            <a:tailEnd/>
          </a:ln>
        </p:spPr>
        <p:txBody>
          <a:bodyPr vert="horz" wrap="square" lIns="92398" tIns="46200" rIns="92398" bIns="46200" numCol="1" anchor="t" anchorCtr="0" compatLnSpc="1">
            <a:prstTxWarp prst="textNoShape">
              <a:avLst/>
            </a:prstTxWarp>
          </a:bodyPr>
          <a:lstStyle>
            <a:lvl1pPr defTabSz="924153" eaLnBrk="1" hangingPunct="1">
              <a:defRPr sz="1200">
                <a:latin typeface="Arial" pitchFamily="34" charset="0"/>
                <a:cs typeface="+mn-cs"/>
              </a:defRPr>
            </a:lvl1pPr>
          </a:lstStyle>
          <a:p>
            <a:pPr>
              <a:defRPr/>
            </a:pPr>
            <a:endParaRPr lang="en-US"/>
          </a:p>
        </p:txBody>
      </p:sp>
      <p:sp>
        <p:nvSpPr>
          <p:cNvPr id="24579" name="Rectangle 3"/>
          <p:cNvSpPr>
            <a:spLocks noGrp="1" noChangeArrowheads="1"/>
          </p:cNvSpPr>
          <p:nvPr>
            <p:ph type="dt" sz="quarter" idx="1"/>
          </p:nvPr>
        </p:nvSpPr>
        <p:spPr bwMode="auto">
          <a:xfrm>
            <a:off x="3995217" y="0"/>
            <a:ext cx="3056414" cy="464900"/>
          </a:xfrm>
          <a:prstGeom prst="rect">
            <a:avLst/>
          </a:prstGeom>
          <a:noFill/>
          <a:ln w="9525">
            <a:noFill/>
            <a:miter lim="800000"/>
            <a:headEnd/>
            <a:tailEnd/>
          </a:ln>
        </p:spPr>
        <p:txBody>
          <a:bodyPr vert="horz" wrap="square" lIns="92398" tIns="46200" rIns="92398" bIns="46200" numCol="1" anchor="t" anchorCtr="0" compatLnSpc="1">
            <a:prstTxWarp prst="textNoShape">
              <a:avLst/>
            </a:prstTxWarp>
          </a:bodyPr>
          <a:lstStyle>
            <a:lvl1pPr algn="r" defTabSz="924153" eaLnBrk="1" hangingPunct="1">
              <a:defRPr sz="1200">
                <a:latin typeface="Arial" pitchFamily="34" charset="0"/>
                <a:cs typeface="+mn-cs"/>
              </a:defRPr>
            </a:lvl1pPr>
          </a:lstStyle>
          <a:p>
            <a:pPr>
              <a:defRPr/>
            </a:pPr>
            <a:endParaRPr lang="en-US"/>
          </a:p>
        </p:txBody>
      </p:sp>
      <p:sp>
        <p:nvSpPr>
          <p:cNvPr id="24580" name="Rectangle 4"/>
          <p:cNvSpPr>
            <a:spLocks noGrp="1" noChangeArrowheads="1"/>
          </p:cNvSpPr>
          <p:nvPr>
            <p:ph type="ftr" sz="quarter" idx="2"/>
          </p:nvPr>
        </p:nvSpPr>
        <p:spPr bwMode="auto">
          <a:xfrm>
            <a:off x="0" y="8842614"/>
            <a:ext cx="3056414" cy="464899"/>
          </a:xfrm>
          <a:prstGeom prst="rect">
            <a:avLst/>
          </a:prstGeom>
          <a:noFill/>
          <a:ln w="9525">
            <a:noFill/>
            <a:miter lim="800000"/>
            <a:headEnd/>
            <a:tailEnd/>
          </a:ln>
        </p:spPr>
        <p:txBody>
          <a:bodyPr vert="horz" wrap="square" lIns="92398" tIns="46200" rIns="92398" bIns="46200" numCol="1" anchor="b" anchorCtr="0" compatLnSpc="1">
            <a:prstTxWarp prst="textNoShape">
              <a:avLst/>
            </a:prstTxWarp>
          </a:bodyPr>
          <a:lstStyle>
            <a:lvl1pPr defTabSz="924153" eaLnBrk="1" hangingPunct="1">
              <a:defRPr sz="1200">
                <a:latin typeface="Arial" pitchFamily="34" charset="0"/>
                <a:cs typeface="+mn-cs"/>
              </a:defRPr>
            </a:lvl1pPr>
          </a:lstStyle>
          <a:p>
            <a:pPr>
              <a:defRPr/>
            </a:pPr>
            <a:endParaRPr lang="en-US"/>
          </a:p>
        </p:txBody>
      </p:sp>
      <p:sp>
        <p:nvSpPr>
          <p:cNvPr id="24581" name="Rectangle 5"/>
          <p:cNvSpPr>
            <a:spLocks noGrp="1" noChangeArrowheads="1"/>
          </p:cNvSpPr>
          <p:nvPr>
            <p:ph type="sldNum" sz="quarter" idx="3"/>
          </p:nvPr>
        </p:nvSpPr>
        <p:spPr bwMode="auto">
          <a:xfrm>
            <a:off x="3995217" y="8842614"/>
            <a:ext cx="3056414" cy="464899"/>
          </a:xfrm>
          <a:prstGeom prst="rect">
            <a:avLst/>
          </a:prstGeom>
          <a:noFill/>
          <a:ln w="9525">
            <a:noFill/>
            <a:miter lim="800000"/>
            <a:headEnd/>
            <a:tailEnd/>
          </a:ln>
        </p:spPr>
        <p:txBody>
          <a:bodyPr vert="horz" wrap="square" lIns="92398" tIns="46200" rIns="92398" bIns="46200" numCol="1" anchor="b" anchorCtr="0" compatLnSpc="1">
            <a:prstTxWarp prst="textNoShape">
              <a:avLst/>
            </a:prstTxWarp>
          </a:bodyPr>
          <a:lstStyle>
            <a:lvl1pPr algn="r" defTabSz="924153" eaLnBrk="1" hangingPunct="1">
              <a:defRPr sz="1200">
                <a:latin typeface="Arial" pitchFamily="34" charset="0"/>
                <a:cs typeface="+mn-cs"/>
              </a:defRPr>
            </a:lvl1pPr>
          </a:lstStyle>
          <a:p>
            <a:pPr>
              <a:defRPr/>
            </a:pPr>
            <a:fld id="{5278220C-D493-4E03-A04D-78BA5AC80092}" type="slidenum">
              <a:rPr lang="en-US"/>
              <a:pPr>
                <a:defRPr/>
              </a:pPr>
              <a:t>‹#›</a:t>
            </a:fld>
            <a:endParaRPr lang="en-US"/>
          </a:p>
        </p:txBody>
      </p:sp>
    </p:spTree>
    <p:extLst>
      <p:ext uri="{BB962C8B-B14F-4D97-AF65-F5344CB8AC3E}">
        <p14:creationId xmlns:p14="http://schemas.microsoft.com/office/powerpoint/2010/main" val="2929914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56414" cy="464900"/>
          </a:xfrm>
          <a:prstGeom prst="rect">
            <a:avLst/>
          </a:prstGeom>
          <a:noFill/>
          <a:ln w="9525">
            <a:noFill/>
            <a:miter lim="800000"/>
            <a:headEnd/>
            <a:tailEnd/>
          </a:ln>
        </p:spPr>
        <p:txBody>
          <a:bodyPr vert="horz" wrap="square" lIns="92398" tIns="46200" rIns="92398" bIns="46200" numCol="1" anchor="t" anchorCtr="0" compatLnSpc="1">
            <a:prstTxWarp prst="textNoShape">
              <a:avLst/>
            </a:prstTxWarp>
          </a:bodyPr>
          <a:lstStyle>
            <a:lvl1pPr defTabSz="924153" eaLnBrk="1" hangingPunct="1">
              <a:defRPr sz="1200">
                <a:latin typeface="Arial" pitchFamily="34" charset="0"/>
                <a:cs typeface="+mn-cs"/>
              </a:defRPr>
            </a:lvl1pPr>
          </a:lstStyle>
          <a:p>
            <a:pPr>
              <a:defRPr/>
            </a:pPr>
            <a:endParaRPr lang="en-US"/>
          </a:p>
        </p:txBody>
      </p:sp>
      <p:sp>
        <p:nvSpPr>
          <p:cNvPr id="23555" name="Rectangle 3"/>
          <p:cNvSpPr>
            <a:spLocks noGrp="1" noChangeArrowheads="1"/>
          </p:cNvSpPr>
          <p:nvPr>
            <p:ph type="dt" idx="1"/>
          </p:nvPr>
        </p:nvSpPr>
        <p:spPr bwMode="auto">
          <a:xfrm>
            <a:off x="3995217" y="0"/>
            <a:ext cx="3056414" cy="464900"/>
          </a:xfrm>
          <a:prstGeom prst="rect">
            <a:avLst/>
          </a:prstGeom>
          <a:noFill/>
          <a:ln w="9525">
            <a:noFill/>
            <a:miter lim="800000"/>
            <a:headEnd/>
            <a:tailEnd/>
          </a:ln>
        </p:spPr>
        <p:txBody>
          <a:bodyPr vert="horz" wrap="square" lIns="92398" tIns="46200" rIns="92398" bIns="46200" numCol="1" anchor="t" anchorCtr="0" compatLnSpc="1">
            <a:prstTxWarp prst="textNoShape">
              <a:avLst/>
            </a:prstTxWarp>
          </a:bodyPr>
          <a:lstStyle>
            <a:lvl1pPr algn="r" defTabSz="924153" eaLnBrk="1" hangingPunct="1">
              <a:defRPr sz="1200">
                <a:latin typeface="Arial" pitchFamily="34" charset="0"/>
                <a:cs typeface="+mn-cs"/>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1198563" y="698500"/>
            <a:ext cx="4657725"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705327" y="4422100"/>
            <a:ext cx="5642610" cy="4188857"/>
          </a:xfrm>
          <a:prstGeom prst="rect">
            <a:avLst/>
          </a:prstGeom>
          <a:noFill/>
          <a:ln w="9525">
            <a:noFill/>
            <a:miter lim="800000"/>
            <a:headEnd/>
            <a:tailEnd/>
          </a:ln>
        </p:spPr>
        <p:txBody>
          <a:bodyPr vert="horz" wrap="square" lIns="92398" tIns="46200" rIns="92398" bIns="4620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842614"/>
            <a:ext cx="3056414" cy="464899"/>
          </a:xfrm>
          <a:prstGeom prst="rect">
            <a:avLst/>
          </a:prstGeom>
          <a:noFill/>
          <a:ln w="9525">
            <a:noFill/>
            <a:miter lim="800000"/>
            <a:headEnd/>
            <a:tailEnd/>
          </a:ln>
        </p:spPr>
        <p:txBody>
          <a:bodyPr vert="horz" wrap="square" lIns="92398" tIns="46200" rIns="92398" bIns="46200" numCol="1" anchor="b" anchorCtr="0" compatLnSpc="1">
            <a:prstTxWarp prst="textNoShape">
              <a:avLst/>
            </a:prstTxWarp>
          </a:bodyPr>
          <a:lstStyle>
            <a:lvl1pPr defTabSz="924153" eaLnBrk="1" hangingPunct="1">
              <a:defRPr sz="1200">
                <a:latin typeface="Arial" pitchFamily="34" charset="0"/>
                <a:cs typeface="+mn-cs"/>
              </a:defRPr>
            </a:lvl1pPr>
          </a:lstStyle>
          <a:p>
            <a:pPr>
              <a:defRPr/>
            </a:pPr>
            <a:endParaRPr lang="en-US"/>
          </a:p>
        </p:txBody>
      </p:sp>
      <p:sp>
        <p:nvSpPr>
          <p:cNvPr id="23559" name="Rectangle 7"/>
          <p:cNvSpPr>
            <a:spLocks noGrp="1" noChangeArrowheads="1"/>
          </p:cNvSpPr>
          <p:nvPr>
            <p:ph type="sldNum" sz="quarter" idx="5"/>
          </p:nvPr>
        </p:nvSpPr>
        <p:spPr bwMode="auto">
          <a:xfrm>
            <a:off x="3995217" y="8842614"/>
            <a:ext cx="3056414" cy="464899"/>
          </a:xfrm>
          <a:prstGeom prst="rect">
            <a:avLst/>
          </a:prstGeom>
          <a:noFill/>
          <a:ln w="9525">
            <a:noFill/>
            <a:miter lim="800000"/>
            <a:headEnd/>
            <a:tailEnd/>
          </a:ln>
        </p:spPr>
        <p:txBody>
          <a:bodyPr vert="horz" wrap="square" lIns="92398" tIns="46200" rIns="92398" bIns="46200" numCol="1" anchor="b" anchorCtr="0" compatLnSpc="1">
            <a:prstTxWarp prst="textNoShape">
              <a:avLst/>
            </a:prstTxWarp>
          </a:bodyPr>
          <a:lstStyle>
            <a:lvl1pPr algn="r" defTabSz="924153" eaLnBrk="1" hangingPunct="1">
              <a:defRPr sz="1200">
                <a:latin typeface="Arial" pitchFamily="34" charset="0"/>
                <a:cs typeface="+mn-cs"/>
              </a:defRPr>
            </a:lvl1pPr>
          </a:lstStyle>
          <a:p>
            <a:pPr>
              <a:defRPr/>
            </a:pPr>
            <a:fld id="{073D5485-6222-40DE-95BF-C5ED11B2BB06}" type="slidenum">
              <a:rPr lang="en-US"/>
              <a:pPr>
                <a:defRPr/>
              </a:pPr>
              <a:t>‹#›</a:t>
            </a:fld>
            <a:endParaRPr lang="en-US"/>
          </a:p>
        </p:txBody>
      </p:sp>
    </p:spTree>
    <p:extLst>
      <p:ext uri="{BB962C8B-B14F-4D97-AF65-F5344CB8AC3E}">
        <p14:creationId xmlns:p14="http://schemas.microsoft.com/office/powerpoint/2010/main" val="321179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4403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Verdana" pitchFamily="34" charset="0"/>
              </a:defRPr>
            </a:lvl1pPr>
            <a:lvl2pPr marL="742950" indent="-285750" defTabSz="923925" eaLnBrk="0" hangingPunct="0">
              <a:defRPr>
                <a:solidFill>
                  <a:schemeClr val="tx1"/>
                </a:solidFill>
                <a:latin typeface="Verdana" pitchFamily="34" charset="0"/>
              </a:defRPr>
            </a:lvl2pPr>
            <a:lvl3pPr marL="1143000" indent="-228600" defTabSz="923925" eaLnBrk="0" hangingPunct="0">
              <a:defRPr>
                <a:solidFill>
                  <a:schemeClr val="tx1"/>
                </a:solidFill>
                <a:latin typeface="Verdana" pitchFamily="34" charset="0"/>
              </a:defRPr>
            </a:lvl3pPr>
            <a:lvl4pPr marL="1600200" indent="-228600" defTabSz="923925" eaLnBrk="0" hangingPunct="0">
              <a:defRPr>
                <a:solidFill>
                  <a:schemeClr val="tx1"/>
                </a:solidFill>
                <a:latin typeface="Verdana" pitchFamily="34" charset="0"/>
              </a:defRPr>
            </a:lvl4pPr>
            <a:lvl5pPr marL="2057400" indent="-228600" defTabSz="923925" eaLnBrk="0" hangingPunct="0">
              <a:defRPr>
                <a:solidFill>
                  <a:schemeClr val="tx1"/>
                </a:solidFill>
                <a:latin typeface="Verdana" pitchFamily="34" charset="0"/>
              </a:defRPr>
            </a:lvl5pPr>
            <a:lvl6pPr marL="2514600" indent="-228600" defTabSz="923925" eaLnBrk="0" fontAlgn="base" hangingPunct="0">
              <a:spcBef>
                <a:spcPct val="0"/>
              </a:spcBef>
              <a:spcAft>
                <a:spcPct val="0"/>
              </a:spcAft>
              <a:defRPr>
                <a:solidFill>
                  <a:schemeClr val="tx1"/>
                </a:solidFill>
                <a:latin typeface="Verdana" pitchFamily="34" charset="0"/>
              </a:defRPr>
            </a:lvl6pPr>
            <a:lvl7pPr marL="2971800" indent="-228600" defTabSz="923925" eaLnBrk="0" fontAlgn="base" hangingPunct="0">
              <a:spcBef>
                <a:spcPct val="0"/>
              </a:spcBef>
              <a:spcAft>
                <a:spcPct val="0"/>
              </a:spcAft>
              <a:defRPr>
                <a:solidFill>
                  <a:schemeClr val="tx1"/>
                </a:solidFill>
                <a:latin typeface="Verdana" pitchFamily="34" charset="0"/>
              </a:defRPr>
            </a:lvl7pPr>
            <a:lvl8pPr marL="3429000" indent="-228600" defTabSz="923925" eaLnBrk="0" fontAlgn="base" hangingPunct="0">
              <a:spcBef>
                <a:spcPct val="0"/>
              </a:spcBef>
              <a:spcAft>
                <a:spcPct val="0"/>
              </a:spcAft>
              <a:defRPr>
                <a:solidFill>
                  <a:schemeClr val="tx1"/>
                </a:solidFill>
                <a:latin typeface="Verdana" pitchFamily="34" charset="0"/>
              </a:defRPr>
            </a:lvl8pPr>
            <a:lvl9pPr marL="3886200" indent="-228600" defTabSz="923925" eaLnBrk="0" fontAlgn="base" hangingPunct="0">
              <a:spcBef>
                <a:spcPct val="0"/>
              </a:spcBef>
              <a:spcAft>
                <a:spcPct val="0"/>
              </a:spcAft>
              <a:defRPr>
                <a:solidFill>
                  <a:schemeClr val="tx1"/>
                </a:solidFill>
                <a:latin typeface="Verdana" pitchFamily="34" charset="0"/>
              </a:defRPr>
            </a:lvl9pPr>
          </a:lstStyle>
          <a:p>
            <a:pPr eaLnBrk="1" hangingPunct="1">
              <a:defRPr/>
            </a:pPr>
            <a:fld id="{67A8A43B-9B47-402A-A6BA-058E9321B057}" type="slidenum">
              <a:rPr lang="en-US" smtClean="0">
                <a:latin typeface="Arial" pitchFamily="34" charset="0"/>
              </a:rPr>
              <a:pPr eaLnBrk="1" hangingPunct="1">
                <a:defRPr/>
              </a:pPr>
              <a:t>1</a:t>
            </a:fld>
            <a:endParaRPr lang="en-US" smtClean="0">
              <a:latin typeface="Arial" pitchFamily="34" charset="0"/>
            </a:endParaRPr>
          </a:p>
        </p:txBody>
      </p:sp>
    </p:spTree>
    <p:extLst>
      <p:ext uri="{BB962C8B-B14F-4D97-AF65-F5344CB8AC3E}">
        <p14:creationId xmlns:p14="http://schemas.microsoft.com/office/powerpoint/2010/main" val="52385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574675" y="1066800"/>
            <a:ext cx="80010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en-US" sz="3400">
              <a:solidFill>
                <a:srgbClr val="000066"/>
              </a:solidFill>
            </a:endParaRPr>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4" name="Footer Placeholder 3"/>
          <p:cNvSpPr>
            <a:spLocks noGrp="1" noChangeArrowheads="1"/>
          </p:cNvSpPr>
          <p:nvPr>
            <p:ph type="ftr" sz="quarter" idx="10"/>
          </p:nvPr>
        </p:nvSpPr>
        <p:spPr>
          <a:xfrm>
            <a:off x="663575" y="6475413"/>
            <a:ext cx="6629400" cy="228600"/>
          </a:xfrm>
          <a:prstGeom prst="rect">
            <a:avLst/>
          </a:prstGeom>
        </p:spPr>
        <p:txBody>
          <a:bodyPr/>
          <a:lstStyle>
            <a:lvl1pPr algn="l" eaLnBrk="0" hangingPunct="0">
              <a:defRPr sz="800">
                <a:cs typeface="+mn-cs"/>
              </a:defRPr>
            </a:lvl1pPr>
          </a:lstStyle>
          <a:p>
            <a:pPr>
              <a:defRPr/>
            </a:pPr>
            <a:r>
              <a:rPr lang="en-US"/>
              <a:t> 2009. Credit Information Bangladesh Limited (CIBL). All rights reserved.</a:t>
            </a:r>
          </a:p>
        </p:txBody>
      </p:sp>
      <p:sp>
        <p:nvSpPr>
          <p:cNvPr id="5" name="Slide Number Placeholder 7"/>
          <p:cNvSpPr>
            <a:spLocks noGrp="1"/>
          </p:cNvSpPr>
          <p:nvPr>
            <p:ph type="sldNum" sz="quarter" idx="11"/>
          </p:nvPr>
        </p:nvSpPr>
        <p:spPr/>
        <p:txBody>
          <a:bodyPr/>
          <a:lstStyle>
            <a:lvl1pPr>
              <a:defRPr/>
            </a:lvl1pPr>
          </a:lstStyle>
          <a:p>
            <a:pPr>
              <a:defRPr/>
            </a:pPr>
            <a:fld id="{69C6A384-D147-41A8-8A89-880C2C7A4733}" type="slidenum">
              <a:rPr lang="en-US"/>
              <a:pPr>
                <a:defRPr/>
              </a:pPr>
              <a:t>‹#›</a:t>
            </a:fld>
            <a:endParaRPr lang="en-US"/>
          </a:p>
        </p:txBody>
      </p:sp>
    </p:spTree>
    <p:extLst>
      <p:ext uri="{BB962C8B-B14F-4D97-AF65-F5344CB8AC3E}">
        <p14:creationId xmlns:p14="http://schemas.microsoft.com/office/powerpoint/2010/main" val="118835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5" name="Rectangle 10"/>
          <p:cNvSpPr>
            <a:spLocks noGrp="1" noChangeArrowheads="1"/>
          </p:cNvSpPr>
          <p:nvPr>
            <p:ph type="sldNum" sz="quarter" idx="11"/>
          </p:nvPr>
        </p:nvSpPr>
        <p:spPr/>
        <p:txBody>
          <a:bodyPr/>
          <a:lstStyle>
            <a:lvl1pPr>
              <a:defRPr/>
            </a:lvl1pPr>
          </a:lstStyle>
          <a:p>
            <a:pPr>
              <a:defRPr/>
            </a:pPr>
            <a:fld id="{ACAE2A34-F711-49C4-809D-EC95CD4B5574}" type="slidenum">
              <a:rPr lang="en-US"/>
              <a:pPr>
                <a:defRPr/>
              </a:pPr>
              <a:t>‹#›</a:t>
            </a:fld>
            <a:endParaRPr lang="en-US"/>
          </a:p>
        </p:txBody>
      </p:sp>
    </p:spTree>
    <p:extLst>
      <p:ext uri="{BB962C8B-B14F-4D97-AF65-F5344CB8AC3E}">
        <p14:creationId xmlns:p14="http://schemas.microsoft.com/office/powerpoint/2010/main" val="181775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762000"/>
            <a:ext cx="2001837"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762000"/>
            <a:ext cx="58547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5" name="Rectangle 10"/>
          <p:cNvSpPr>
            <a:spLocks noGrp="1" noChangeArrowheads="1"/>
          </p:cNvSpPr>
          <p:nvPr>
            <p:ph type="sldNum" sz="quarter" idx="11"/>
          </p:nvPr>
        </p:nvSpPr>
        <p:spPr/>
        <p:txBody>
          <a:bodyPr/>
          <a:lstStyle>
            <a:lvl1pPr>
              <a:defRPr/>
            </a:lvl1pPr>
          </a:lstStyle>
          <a:p>
            <a:pPr>
              <a:defRPr/>
            </a:pPr>
            <a:fld id="{20044D6E-32CE-407E-AD2F-4D65A6855F46}" type="slidenum">
              <a:rPr lang="en-US"/>
              <a:pPr>
                <a:defRPr/>
              </a:pPr>
              <a:t>‹#›</a:t>
            </a:fld>
            <a:endParaRPr lang="en-US"/>
          </a:p>
        </p:txBody>
      </p:sp>
    </p:spTree>
    <p:extLst>
      <p:ext uri="{BB962C8B-B14F-4D97-AF65-F5344CB8AC3E}">
        <p14:creationId xmlns:p14="http://schemas.microsoft.com/office/powerpoint/2010/main" val="424953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762000"/>
            <a:ext cx="8001000" cy="758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6" name="Rectangle 10"/>
          <p:cNvSpPr>
            <a:spLocks noGrp="1" noChangeArrowheads="1"/>
          </p:cNvSpPr>
          <p:nvPr>
            <p:ph type="sldNum" sz="quarter" idx="11"/>
          </p:nvPr>
        </p:nvSpPr>
        <p:spPr/>
        <p:txBody>
          <a:bodyPr/>
          <a:lstStyle>
            <a:lvl1pPr>
              <a:defRPr/>
            </a:lvl1pPr>
          </a:lstStyle>
          <a:p>
            <a:pPr>
              <a:defRPr/>
            </a:pPr>
            <a:fld id="{3E1A1CA5-9AD9-4911-ADFE-E98D2B7C9A84}" type="slidenum">
              <a:rPr lang="en-US"/>
              <a:pPr>
                <a:defRPr/>
              </a:pPr>
              <a:t>‹#›</a:t>
            </a:fld>
            <a:endParaRPr lang="en-US"/>
          </a:p>
        </p:txBody>
      </p:sp>
    </p:spTree>
    <p:extLst>
      <p:ext uri="{BB962C8B-B14F-4D97-AF65-F5344CB8AC3E}">
        <p14:creationId xmlns:p14="http://schemas.microsoft.com/office/powerpoint/2010/main" val="3571619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762000"/>
            <a:ext cx="8001000" cy="758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7526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9624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7" name="Rectangle 10"/>
          <p:cNvSpPr>
            <a:spLocks noGrp="1" noChangeArrowheads="1"/>
          </p:cNvSpPr>
          <p:nvPr>
            <p:ph type="sldNum" sz="quarter" idx="11"/>
          </p:nvPr>
        </p:nvSpPr>
        <p:spPr/>
        <p:txBody>
          <a:bodyPr/>
          <a:lstStyle>
            <a:lvl1pPr>
              <a:defRPr/>
            </a:lvl1pPr>
          </a:lstStyle>
          <a:p>
            <a:pPr>
              <a:defRPr/>
            </a:pPr>
            <a:fld id="{4DDAACDA-E1F9-44F1-8062-03A9C96D3747}" type="slidenum">
              <a:rPr lang="en-US"/>
              <a:pPr>
                <a:defRPr/>
              </a:pPr>
              <a:t>‹#›</a:t>
            </a:fld>
            <a:endParaRPr lang="en-US"/>
          </a:p>
        </p:txBody>
      </p:sp>
    </p:spTree>
    <p:extLst>
      <p:ext uri="{BB962C8B-B14F-4D97-AF65-F5344CB8AC3E}">
        <p14:creationId xmlns:p14="http://schemas.microsoft.com/office/powerpoint/2010/main" val="2836691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1FE55ACA-EFBF-4A31-9710-FBCDE0820AF1}" type="slidenum">
              <a:rPr lang="en-US"/>
              <a:pPr>
                <a:defRPr/>
              </a:pPr>
              <a:t>‹#›</a:t>
            </a:fld>
            <a:endParaRPr lang="en-US"/>
          </a:p>
        </p:txBody>
      </p:sp>
      <p:sp>
        <p:nvSpPr>
          <p:cNvPr id="5" name="Rectangle 7"/>
          <p:cNvSpPr>
            <a:spLocks noGrp="1" noChangeArrowheads="1"/>
          </p:cNvSpPr>
          <p:nvPr>
            <p:ph type="ftr" sz="quarter" idx="11"/>
          </p:nvPr>
        </p:nvSpPr>
        <p:spPr>
          <a:xfrm>
            <a:off x="533400" y="6550025"/>
            <a:ext cx="2895600" cy="307975"/>
          </a:xfrm>
          <a:prstGeom prst="rect">
            <a:avLst/>
          </a:prstGeom>
        </p:spPr>
        <p:txBody>
          <a:bodyPr/>
          <a:lstStyle>
            <a:lvl1pPr eaLnBrk="0" hangingPunct="0">
              <a:defRPr>
                <a:cs typeface="+mn-cs"/>
              </a:defRPr>
            </a:lvl1pPr>
          </a:lstStyle>
          <a:p>
            <a:pPr>
              <a:defRPr/>
            </a:pPr>
            <a:r>
              <a:rPr lang="en-US"/>
              <a:t> 2011. CIBL or Affiliates. All rights reserved.</a:t>
            </a:r>
          </a:p>
          <a:p>
            <a:pPr>
              <a:defRPr/>
            </a:pPr>
            <a:endParaRPr lang="en-US"/>
          </a:p>
        </p:txBody>
      </p:sp>
    </p:spTree>
    <p:extLst>
      <p:ext uri="{BB962C8B-B14F-4D97-AF65-F5344CB8AC3E}">
        <p14:creationId xmlns:p14="http://schemas.microsoft.com/office/powerpoint/2010/main" val="307166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5" name="Rectangle 10"/>
          <p:cNvSpPr>
            <a:spLocks noGrp="1" noChangeArrowheads="1"/>
          </p:cNvSpPr>
          <p:nvPr>
            <p:ph type="sldNum" sz="quarter" idx="11"/>
          </p:nvPr>
        </p:nvSpPr>
        <p:spPr/>
        <p:txBody>
          <a:bodyPr/>
          <a:lstStyle>
            <a:lvl1pPr>
              <a:defRPr/>
            </a:lvl1pPr>
          </a:lstStyle>
          <a:p>
            <a:pPr>
              <a:defRPr/>
            </a:pPr>
            <a:fld id="{08022516-F627-4194-8AB9-344264AB6FCB}" type="slidenum">
              <a:rPr lang="en-US"/>
              <a:pPr>
                <a:defRPr/>
              </a:pPr>
              <a:t>‹#›</a:t>
            </a:fld>
            <a:endParaRPr lang="en-US"/>
          </a:p>
        </p:txBody>
      </p:sp>
    </p:spTree>
    <p:extLst>
      <p:ext uri="{BB962C8B-B14F-4D97-AF65-F5344CB8AC3E}">
        <p14:creationId xmlns:p14="http://schemas.microsoft.com/office/powerpoint/2010/main" val="3114462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noChangeArrowheads="1"/>
          </p:cNvSpPr>
          <p:nvPr>
            <p:ph type="ftr" sz="quarter" idx="10"/>
          </p:nvPr>
        </p:nvSpPr>
        <p:spPr>
          <a:xfrm>
            <a:off x="533400" y="6550025"/>
            <a:ext cx="2895600" cy="307975"/>
          </a:xfrm>
          <a:prstGeom prst="rect">
            <a:avLst/>
          </a:prstGeom>
        </p:spPr>
        <p:txBody>
          <a:bodyPr/>
          <a:lstStyle>
            <a:lvl1pPr eaLnBrk="0" hangingPunct="0">
              <a:defRPr>
                <a:cs typeface="+mn-cs"/>
              </a:defRPr>
            </a:lvl1pPr>
          </a:lstStyle>
          <a:p>
            <a:pPr>
              <a:defRPr/>
            </a:pPr>
            <a:r>
              <a:rPr lang="en-US"/>
              <a:t> 2011. CIBL or Affiliates. All rights reserved.</a:t>
            </a:r>
          </a:p>
          <a:p>
            <a:pPr>
              <a:defRPr/>
            </a:pPr>
            <a:endParaRPr lang="en-US"/>
          </a:p>
        </p:txBody>
      </p:sp>
      <p:sp>
        <p:nvSpPr>
          <p:cNvPr id="6" name="Rectangle 10"/>
          <p:cNvSpPr>
            <a:spLocks noGrp="1" noChangeArrowheads="1"/>
          </p:cNvSpPr>
          <p:nvPr>
            <p:ph type="sldNum" sz="quarter" idx="11"/>
          </p:nvPr>
        </p:nvSpPr>
        <p:spPr/>
        <p:txBody>
          <a:bodyPr/>
          <a:lstStyle>
            <a:lvl1pPr>
              <a:defRPr/>
            </a:lvl1pPr>
          </a:lstStyle>
          <a:p>
            <a:pPr>
              <a:defRPr/>
            </a:pPr>
            <a:fld id="{296D6D29-F5BC-48B5-9341-A14EACF38472}" type="slidenum">
              <a:rPr lang="en-US"/>
              <a:pPr>
                <a:defRPr/>
              </a:pPr>
              <a:t>‹#›</a:t>
            </a:fld>
            <a:endParaRPr lang="en-US"/>
          </a:p>
        </p:txBody>
      </p:sp>
    </p:spTree>
    <p:extLst>
      <p:ext uri="{BB962C8B-B14F-4D97-AF65-F5344CB8AC3E}">
        <p14:creationId xmlns:p14="http://schemas.microsoft.com/office/powerpoint/2010/main" val="258741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p:txBody>
          <a:bodyPr/>
          <a:lstStyle>
            <a:lvl1pPr>
              <a:defRPr/>
            </a:lvl1pPr>
          </a:lstStyle>
          <a:p>
            <a:pPr>
              <a:defRPr/>
            </a:pPr>
            <a:fld id="{81ECD274-CCA4-43BB-A4A0-D0530F0DB893}" type="slidenum">
              <a:rPr lang="en-US"/>
              <a:pPr>
                <a:defRPr/>
              </a:pPr>
              <a:t>‹#›</a:t>
            </a:fld>
            <a:endParaRPr lang="en-US"/>
          </a:p>
        </p:txBody>
      </p:sp>
      <p:sp>
        <p:nvSpPr>
          <p:cNvPr id="8" name="Footer Placeholder 7"/>
          <p:cNvSpPr>
            <a:spLocks noGrp="1" noChangeArrowheads="1"/>
          </p:cNvSpPr>
          <p:nvPr>
            <p:ph type="ftr" sz="quarter" idx="11"/>
          </p:nvPr>
        </p:nvSpPr>
        <p:spPr>
          <a:xfrm>
            <a:off x="533400" y="6550025"/>
            <a:ext cx="2895600" cy="307975"/>
          </a:xfrm>
          <a:prstGeom prst="rect">
            <a:avLst/>
          </a:prstGeom>
        </p:spPr>
        <p:txBody>
          <a:bodyPr/>
          <a:lstStyle>
            <a:lvl1pPr eaLnBrk="0" hangingPunct="0">
              <a:defRPr>
                <a:cs typeface="+mn-cs"/>
              </a:defRPr>
            </a:lvl1pPr>
          </a:lstStyle>
          <a:p>
            <a:pPr>
              <a:defRPr/>
            </a:pPr>
            <a:r>
              <a:rPr lang="en-US"/>
              <a:t> 2011. CIBL or Affiliates. All rights reserved.</a:t>
            </a:r>
          </a:p>
          <a:p>
            <a:pPr>
              <a:defRPr/>
            </a:pPr>
            <a:endParaRPr lang="en-US"/>
          </a:p>
        </p:txBody>
      </p:sp>
    </p:spTree>
    <p:extLst>
      <p:ext uri="{BB962C8B-B14F-4D97-AF65-F5344CB8AC3E}">
        <p14:creationId xmlns:p14="http://schemas.microsoft.com/office/powerpoint/2010/main" val="179717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4" name="Rectangle 10"/>
          <p:cNvSpPr>
            <a:spLocks noGrp="1" noChangeArrowheads="1"/>
          </p:cNvSpPr>
          <p:nvPr>
            <p:ph type="sldNum" sz="quarter" idx="11"/>
          </p:nvPr>
        </p:nvSpPr>
        <p:spPr/>
        <p:txBody>
          <a:bodyPr/>
          <a:lstStyle>
            <a:lvl1pPr>
              <a:defRPr/>
            </a:lvl1pPr>
          </a:lstStyle>
          <a:p>
            <a:pPr>
              <a:defRPr/>
            </a:pPr>
            <a:fld id="{D745A2DD-0543-4B00-89EB-14BAB9B5916C}" type="slidenum">
              <a:rPr lang="en-US"/>
              <a:pPr>
                <a:defRPr/>
              </a:pPr>
              <a:t>‹#›</a:t>
            </a:fld>
            <a:endParaRPr lang="en-US"/>
          </a:p>
        </p:txBody>
      </p:sp>
    </p:spTree>
    <p:extLst>
      <p:ext uri="{BB962C8B-B14F-4D97-AF65-F5344CB8AC3E}">
        <p14:creationId xmlns:p14="http://schemas.microsoft.com/office/powerpoint/2010/main" val="3616352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3" name="Rectangle 10"/>
          <p:cNvSpPr>
            <a:spLocks noGrp="1" noChangeArrowheads="1"/>
          </p:cNvSpPr>
          <p:nvPr>
            <p:ph type="sldNum" sz="quarter" idx="11"/>
          </p:nvPr>
        </p:nvSpPr>
        <p:spPr/>
        <p:txBody>
          <a:bodyPr/>
          <a:lstStyle>
            <a:lvl1pPr>
              <a:defRPr/>
            </a:lvl1pPr>
          </a:lstStyle>
          <a:p>
            <a:pPr>
              <a:defRPr/>
            </a:pPr>
            <a:fld id="{8B246AB1-3A49-4E69-B2BD-F1EFA0871A10}" type="slidenum">
              <a:rPr lang="en-US"/>
              <a:pPr>
                <a:defRPr/>
              </a:pPr>
              <a:t>‹#›</a:t>
            </a:fld>
            <a:endParaRPr lang="en-US"/>
          </a:p>
        </p:txBody>
      </p:sp>
    </p:spTree>
    <p:extLst>
      <p:ext uri="{BB962C8B-B14F-4D97-AF65-F5344CB8AC3E}">
        <p14:creationId xmlns:p14="http://schemas.microsoft.com/office/powerpoint/2010/main" val="67188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6" name="Rectangle 10"/>
          <p:cNvSpPr>
            <a:spLocks noGrp="1" noChangeArrowheads="1"/>
          </p:cNvSpPr>
          <p:nvPr>
            <p:ph type="sldNum" sz="quarter" idx="11"/>
          </p:nvPr>
        </p:nvSpPr>
        <p:spPr/>
        <p:txBody>
          <a:bodyPr/>
          <a:lstStyle>
            <a:lvl1pPr>
              <a:defRPr/>
            </a:lvl1pPr>
          </a:lstStyle>
          <a:p>
            <a:pPr>
              <a:defRPr/>
            </a:pPr>
            <a:fld id="{BE999015-0602-418E-99E4-25BB27EFD719}" type="slidenum">
              <a:rPr lang="en-US"/>
              <a:pPr>
                <a:defRPr/>
              </a:pPr>
              <a:t>‹#›</a:t>
            </a:fld>
            <a:endParaRPr lang="en-US"/>
          </a:p>
        </p:txBody>
      </p:sp>
    </p:spTree>
    <p:extLst>
      <p:ext uri="{BB962C8B-B14F-4D97-AF65-F5344CB8AC3E}">
        <p14:creationId xmlns:p14="http://schemas.microsoft.com/office/powerpoint/2010/main" val="27493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762000" y="6550025"/>
            <a:ext cx="5257800" cy="231775"/>
          </a:xfrm>
          <a:prstGeom prst="rect">
            <a:avLst/>
          </a:prstGeom>
        </p:spPr>
        <p:txBody>
          <a:bodyPr/>
          <a:lstStyle>
            <a:lvl1pPr eaLnBrk="0" hangingPunct="0">
              <a:defRPr>
                <a:cs typeface="+mn-cs"/>
              </a:defRPr>
            </a:lvl1pPr>
          </a:lstStyle>
          <a:p>
            <a:pPr>
              <a:defRPr/>
            </a:pPr>
            <a:r>
              <a:rPr lang="en-US"/>
              <a:t> 2009. Credit Information Bangladesh Limited (CIBL). All rights reserved.</a:t>
            </a:r>
          </a:p>
          <a:p>
            <a:pPr>
              <a:defRPr/>
            </a:pPr>
            <a:endParaRPr lang="en-US"/>
          </a:p>
        </p:txBody>
      </p:sp>
      <p:sp>
        <p:nvSpPr>
          <p:cNvPr id="6" name="Rectangle 10"/>
          <p:cNvSpPr>
            <a:spLocks noGrp="1" noChangeArrowheads="1"/>
          </p:cNvSpPr>
          <p:nvPr>
            <p:ph type="sldNum" sz="quarter" idx="11"/>
          </p:nvPr>
        </p:nvSpPr>
        <p:spPr/>
        <p:txBody>
          <a:bodyPr/>
          <a:lstStyle>
            <a:lvl1pPr>
              <a:defRPr/>
            </a:lvl1pPr>
          </a:lstStyle>
          <a:p>
            <a:pPr>
              <a:defRPr/>
            </a:pPr>
            <a:fld id="{26F7BADB-2EAF-4311-8868-CA16DDAF5F75}" type="slidenum">
              <a:rPr lang="en-US"/>
              <a:pPr>
                <a:defRPr/>
              </a:pPr>
              <a:t>‹#›</a:t>
            </a:fld>
            <a:endParaRPr lang="en-US"/>
          </a:p>
        </p:txBody>
      </p:sp>
    </p:spTree>
    <p:extLst>
      <p:ext uri="{BB962C8B-B14F-4D97-AF65-F5344CB8AC3E}">
        <p14:creationId xmlns:p14="http://schemas.microsoft.com/office/powerpoint/2010/main" val="226919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533400"/>
            <a:ext cx="80010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62000"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28" name="AutoShape 4"/>
          <p:cNvSpPr>
            <a:spLocks noChangeArrowheads="1"/>
          </p:cNvSpPr>
          <p:nvPr/>
        </p:nvSpPr>
        <p:spPr bwMode="auto">
          <a:xfrm>
            <a:off x="609600" y="838200"/>
            <a:ext cx="7958138"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rgbClr val="0066FF"/>
          </a:solidFill>
          <a:ln w="9525">
            <a:solidFill>
              <a:srgbClr val="0066FF"/>
            </a:solidFill>
            <a:round/>
            <a:headEnd/>
            <a:tailEnd/>
          </a:ln>
        </p:spPr>
        <p:txBody>
          <a:bodyPr/>
          <a:lstStyle/>
          <a:p>
            <a:endParaRPr lang="en-US"/>
          </a:p>
        </p:txBody>
      </p:sp>
      <p:sp>
        <p:nvSpPr>
          <p:cNvPr id="1029" name="Line 5"/>
          <p:cNvSpPr>
            <a:spLocks noChangeShapeType="1"/>
          </p:cNvSpPr>
          <p:nvPr/>
        </p:nvSpPr>
        <p:spPr bwMode="auto">
          <a:xfrm flipV="1">
            <a:off x="609600" y="6629400"/>
            <a:ext cx="7924800" cy="0"/>
          </a:xfrm>
          <a:prstGeom prst="line">
            <a:avLst/>
          </a:prstGeom>
          <a:noFill/>
          <a:ln w="3175">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6" name="Rectangle 10"/>
          <p:cNvSpPr>
            <a:spLocks noGrp="1" noChangeArrowheads="1"/>
          </p:cNvSpPr>
          <p:nvPr>
            <p:ph type="sldNum" sz="quarter" idx="4"/>
          </p:nvPr>
        </p:nvSpPr>
        <p:spPr bwMode="auto">
          <a:xfrm>
            <a:off x="8482013" y="6248400"/>
            <a:ext cx="587375" cy="623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b="1">
                <a:solidFill>
                  <a:srgbClr val="000066"/>
                </a:solidFill>
                <a:latin typeface="Trebuchet MS" pitchFamily="34" charset="0"/>
                <a:cs typeface="+mn-cs"/>
              </a:defRPr>
            </a:lvl1pPr>
          </a:lstStyle>
          <a:p>
            <a:pPr>
              <a:defRPr/>
            </a:pPr>
            <a:fld id="{3CA53C8F-C32A-4117-A5A8-C3B2EB7C73A8}" type="slidenum">
              <a:rPr lang="en-US"/>
              <a:pPr>
                <a:defRPr/>
              </a:pPr>
              <a:t>‹#›</a:t>
            </a:fld>
            <a:endParaRPr lang="en-US"/>
          </a:p>
        </p:txBody>
      </p:sp>
      <p:pic>
        <p:nvPicPr>
          <p:cNvPr id="1031" name="Picture 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696200" y="152400"/>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5065" r:id="rId12"/>
    <p:sldLayoutId id="2147485066"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000066"/>
          </a:solidFill>
          <a:latin typeface="+mj-lt"/>
          <a:ea typeface="+mj-ea"/>
          <a:cs typeface="+mj-cs"/>
        </a:defRPr>
      </a:lvl1pPr>
      <a:lvl2pPr algn="l" rtl="0" eaLnBrk="0" fontAlgn="base" hangingPunct="0">
        <a:spcBef>
          <a:spcPct val="0"/>
        </a:spcBef>
        <a:spcAft>
          <a:spcPct val="0"/>
        </a:spcAft>
        <a:defRPr sz="3200">
          <a:solidFill>
            <a:srgbClr val="000066"/>
          </a:solidFill>
          <a:latin typeface="Verdana" pitchFamily="34" charset="0"/>
        </a:defRPr>
      </a:lvl2pPr>
      <a:lvl3pPr algn="l" rtl="0" eaLnBrk="0" fontAlgn="base" hangingPunct="0">
        <a:spcBef>
          <a:spcPct val="0"/>
        </a:spcBef>
        <a:spcAft>
          <a:spcPct val="0"/>
        </a:spcAft>
        <a:defRPr sz="3200">
          <a:solidFill>
            <a:srgbClr val="000066"/>
          </a:solidFill>
          <a:latin typeface="Verdana" pitchFamily="34" charset="0"/>
        </a:defRPr>
      </a:lvl3pPr>
      <a:lvl4pPr algn="l" rtl="0" eaLnBrk="0" fontAlgn="base" hangingPunct="0">
        <a:spcBef>
          <a:spcPct val="0"/>
        </a:spcBef>
        <a:spcAft>
          <a:spcPct val="0"/>
        </a:spcAft>
        <a:defRPr sz="3200">
          <a:solidFill>
            <a:srgbClr val="000066"/>
          </a:solidFill>
          <a:latin typeface="Verdana" pitchFamily="34" charset="0"/>
        </a:defRPr>
      </a:lvl4pPr>
      <a:lvl5pPr algn="l" rtl="0" eaLnBrk="0" fontAlgn="base" hangingPunct="0">
        <a:spcBef>
          <a:spcPct val="0"/>
        </a:spcBef>
        <a:spcAft>
          <a:spcPct val="0"/>
        </a:spcAft>
        <a:defRPr sz="3200">
          <a:solidFill>
            <a:srgbClr val="000066"/>
          </a:solidFill>
          <a:latin typeface="Verdana" pitchFamily="34" charset="0"/>
        </a:defRPr>
      </a:lvl5pPr>
      <a:lvl6pPr marL="457200" algn="l" rtl="0" fontAlgn="base">
        <a:spcBef>
          <a:spcPct val="0"/>
        </a:spcBef>
        <a:spcAft>
          <a:spcPct val="0"/>
        </a:spcAft>
        <a:defRPr sz="3200">
          <a:solidFill>
            <a:srgbClr val="000066"/>
          </a:solidFill>
          <a:latin typeface="Verdana" pitchFamily="34" charset="0"/>
        </a:defRPr>
      </a:lvl6pPr>
      <a:lvl7pPr marL="914400" algn="l" rtl="0" fontAlgn="base">
        <a:spcBef>
          <a:spcPct val="0"/>
        </a:spcBef>
        <a:spcAft>
          <a:spcPct val="0"/>
        </a:spcAft>
        <a:defRPr sz="3200">
          <a:solidFill>
            <a:srgbClr val="000066"/>
          </a:solidFill>
          <a:latin typeface="Verdana" pitchFamily="34" charset="0"/>
        </a:defRPr>
      </a:lvl7pPr>
      <a:lvl8pPr marL="1371600" algn="l" rtl="0" fontAlgn="base">
        <a:spcBef>
          <a:spcPct val="0"/>
        </a:spcBef>
        <a:spcAft>
          <a:spcPct val="0"/>
        </a:spcAft>
        <a:defRPr sz="3200">
          <a:solidFill>
            <a:srgbClr val="000066"/>
          </a:solidFill>
          <a:latin typeface="Verdana" pitchFamily="34" charset="0"/>
        </a:defRPr>
      </a:lvl8pPr>
      <a:lvl9pPr marL="1828800" algn="l" rtl="0" fontAlgn="base">
        <a:spcBef>
          <a:spcPct val="0"/>
        </a:spcBef>
        <a:spcAft>
          <a:spcPct val="0"/>
        </a:spcAft>
        <a:defRPr sz="3200">
          <a:solidFill>
            <a:srgbClr val="000066"/>
          </a:solidFill>
          <a:latin typeface="Verdana" pitchFamily="34" charset="0"/>
        </a:defRPr>
      </a:lvl9pPr>
    </p:titleStyle>
    <p:bodyStyle>
      <a:lvl1pPr marL="469900" indent="-469900" algn="l" rtl="0" eaLnBrk="0" fontAlgn="base" hangingPunct="0">
        <a:spcBef>
          <a:spcPct val="20000"/>
        </a:spcBef>
        <a:spcAft>
          <a:spcPct val="0"/>
        </a:spcAft>
        <a:buClr>
          <a:srgbClr val="0066FF"/>
        </a:buClr>
        <a:buFont typeface="Wingdings" pitchFamily="2" charset="2"/>
        <a:buChar char="o"/>
        <a:defRPr sz="3000">
          <a:solidFill>
            <a:srgbClr val="000066"/>
          </a:solidFill>
          <a:latin typeface="+mn-lt"/>
          <a:ea typeface="+mn-ea"/>
          <a:cs typeface="+mn-cs"/>
        </a:defRPr>
      </a:lvl1pPr>
      <a:lvl2pPr marL="908050" indent="-436563" algn="l" rtl="0" eaLnBrk="0" fontAlgn="base" hangingPunct="0">
        <a:spcBef>
          <a:spcPct val="20000"/>
        </a:spcBef>
        <a:spcAft>
          <a:spcPct val="0"/>
        </a:spcAft>
        <a:buClr>
          <a:srgbClr val="0066FF"/>
        </a:buClr>
        <a:buFont typeface="Wingdings" pitchFamily="2" charset="2"/>
        <a:buChar char="n"/>
        <a:defRPr sz="2600">
          <a:solidFill>
            <a:srgbClr val="000066"/>
          </a:solidFill>
          <a:latin typeface="+mn-lt"/>
        </a:defRPr>
      </a:lvl2pPr>
      <a:lvl3pPr marL="1304925" indent="-395288" algn="l" rtl="0" eaLnBrk="0" fontAlgn="base" hangingPunct="0">
        <a:spcBef>
          <a:spcPct val="20000"/>
        </a:spcBef>
        <a:spcAft>
          <a:spcPct val="0"/>
        </a:spcAft>
        <a:buClr>
          <a:srgbClr val="0066FF"/>
        </a:buClr>
        <a:buFont typeface="Wingdings" pitchFamily="2" charset="2"/>
        <a:buChar char="o"/>
        <a:defRPr sz="2300">
          <a:solidFill>
            <a:srgbClr val="000066"/>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rgbClr val="FF6600"/>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rgbClr val="FF6600"/>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rgbClr val="FF6600"/>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rgbClr val="FF6600"/>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rgbClr val="FF6600"/>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rgbClr val="FF66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82713"/>
            <a:ext cx="411480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6"/>
          <p:cNvSpPr>
            <a:spLocks noGrp="1" noChangeArrowheads="1"/>
          </p:cNvSpPr>
          <p:nvPr>
            <p:ph type="subTitle" idx="1"/>
          </p:nvPr>
        </p:nvSpPr>
        <p:spPr>
          <a:xfrm>
            <a:off x="685800" y="5791200"/>
            <a:ext cx="4357688" cy="457200"/>
          </a:xfrm>
        </p:spPr>
        <p:txBody>
          <a:bodyPr anchor="b"/>
          <a:lstStyle/>
          <a:p>
            <a:pPr algn="ctr" eaLnBrk="1" hangingPunct="1"/>
            <a:r>
              <a:rPr lang="en-US" sz="2400" b="1" dirty="0" smtClean="0">
                <a:solidFill>
                  <a:srgbClr val="0070C0"/>
                </a:solidFill>
                <a:cs typeface="Raavi" pitchFamily="34" charset="0"/>
              </a:rPr>
              <a:t>Company Overview</a:t>
            </a:r>
          </a:p>
        </p:txBody>
      </p:sp>
      <p:sp>
        <p:nvSpPr>
          <p:cNvPr id="15366" name="Rectangle 6"/>
          <p:cNvSpPr txBox="1">
            <a:spLocks noChangeArrowheads="1"/>
          </p:cNvSpPr>
          <p:nvPr/>
        </p:nvSpPr>
        <p:spPr bwMode="auto">
          <a:xfrm>
            <a:off x="152400" y="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Bef>
                <a:spcPct val="20000"/>
              </a:spcBef>
              <a:buClr>
                <a:srgbClr val="0066FF"/>
              </a:buClr>
              <a:buFont typeface="Wingdings" pitchFamily="2" charset="2"/>
              <a:buNone/>
            </a:pPr>
            <a:r>
              <a:rPr lang="en-US" sz="2800" b="1" dirty="0" smtClean="0">
                <a:solidFill>
                  <a:srgbClr val="0070C0"/>
                </a:solidFill>
                <a:cs typeface="Raavi" pitchFamily="34" charset="0"/>
              </a:rPr>
              <a:t>CIBL Technology Consultants Ltd.</a:t>
            </a:r>
            <a:endParaRPr lang="en-US" sz="2800" b="1" dirty="0">
              <a:solidFill>
                <a:srgbClr val="0070C0"/>
              </a:solidFill>
              <a:cs typeface="Raavi" pitchFamily="34" charset="0"/>
            </a:endParaRPr>
          </a:p>
        </p:txBody>
      </p:sp>
      <p:pic>
        <p:nvPicPr>
          <p:cNvPr id="1536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221268"/>
            <a:ext cx="4480560" cy="426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
          <p:cNvSpPr txBox="1">
            <a:spLocks noChangeArrowheads="1"/>
          </p:cNvSpPr>
          <p:nvPr/>
        </p:nvSpPr>
        <p:spPr bwMode="auto">
          <a:xfrm>
            <a:off x="3505200" y="438150"/>
            <a:ext cx="59436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spcBef>
                <a:spcPct val="20000"/>
              </a:spcBef>
              <a:buClr>
                <a:srgbClr val="0066FF"/>
              </a:buClr>
              <a:buFont typeface="Wingdings" pitchFamily="2" charset="2"/>
              <a:buNone/>
            </a:pPr>
            <a:r>
              <a:rPr lang="en-US" b="1" i="1" dirty="0">
                <a:solidFill>
                  <a:srgbClr val="FF9900"/>
                </a:solidFill>
                <a:effectLst>
                  <a:outerShdw blurRad="38100" dist="38100" dir="2700000" algn="tl">
                    <a:srgbClr val="000000">
                      <a:alpha val="43137"/>
                    </a:srgbClr>
                  </a:outerShdw>
                </a:effectLst>
                <a:cs typeface="Raavi" pitchFamily="34" charset="0"/>
              </a:rPr>
              <a:t>d</a:t>
            </a:r>
            <a:r>
              <a:rPr lang="en-US" b="1" i="1" dirty="0" smtClean="0">
                <a:solidFill>
                  <a:srgbClr val="FF9900"/>
                </a:solidFill>
                <a:effectLst>
                  <a:outerShdw blurRad="38100" dist="38100" dir="2700000" algn="tl">
                    <a:srgbClr val="000000">
                      <a:alpha val="43137"/>
                    </a:srgbClr>
                  </a:outerShdw>
                </a:effectLst>
                <a:cs typeface="Raavi" pitchFamily="34" charset="0"/>
              </a:rPr>
              <a:t>elivering future-proof solutions …</a:t>
            </a:r>
            <a:endParaRPr lang="en-US" b="1" i="1" dirty="0">
              <a:solidFill>
                <a:srgbClr val="FF9900"/>
              </a:solidFill>
              <a:effectLst>
                <a:outerShdw blurRad="38100" dist="38100" dir="2700000" algn="tl">
                  <a:srgbClr val="000000">
                    <a:alpha val="43137"/>
                  </a:srgbClr>
                </a:outerShdw>
              </a:effectLst>
              <a:cs typeface="Raavi" pitchFamily="34" charset="0"/>
            </a:endParaRPr>
          </a:p>
        </p:txBody>
      </p:sp>
      <p:sp>
        <p:nvSpPr>
          <p:cNvPr id="9"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10</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Significant Projects (2)</a:t>
            </a:r>
          </a:p>
        </p:txBody>
      </p:sp>
      <p:sp>
        <p:nvSpPr>
          <p:cNvPr id="2" name="TextBox 1"/>
          <p:cNvSpPr txBox="1"/>
          <p:nvPr/>
        </p:nvSpPr>
        <p:spPr>
          <a:xfrm>
            <a:off x="685800" y="1011734"/>
            <a:ext cx="7924800" cy="923330"/>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rgbClr val="0070C0"/>
                </a:solidFill>
              </a:rPr>
              <a:t>Implementation of Comprehensive Slate and Internet Banking Application for </a:t>
            </a:r>
            <a:r>
              <a:rPr lang="en-US" b="1" dirty="0" smtClean="0">
                <a:solidFill>
                  <a:srgbClr val="FF9900"/>
                </a:solidFill>
              </a:rPr>
              <a:t>Eastern Bank Limited</a:t>
            </a:r>
            <a:r>
              <a:rPr lang="en-US" b="1" dirty="0">
                <a:solidFill>
                  <a:srgbClr val="FF9900"/>
                </a:solidFill>
              </a:rPr>
              <a:t> </a:t>
            </a:r>
            <a:r>
              <a:rPr lang="en-US" b="1" dirty="0" smtClean="0">
                <a:solidFill>
                  <a:srgbClr val="FF9900"/>
                </a:solidFill>
              </a:rPr>
              <a:t>(EBL Sky Banking)</a:t>
            </a:r>
            <a:endParaRPr lang="en-US" b="1" dirty="0">
              <a:solidFill>
                <a:srgbClr val="FF9900"/>
              </a:solidFill>
            </a:endParaRP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187973"/>
            <a:ext cx="6270271" cy="3527027"/>
          </a:xfrm>
          <a:prstGeom prst="rect">
            <a:avLst/>
          </a:prstGeom>
        </p:spPr>
      </p:pic>
    </p:spTree>
    <p:extLst>
      <p:ext uri="{BB962C8B-B14F-4D97-AF65-F5344CB8AC3E}">
        <p14:creationId xmlns:p14="http://schemas.microsoft.com/office/powerpoint/2010/main" val="17547576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11</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Significant Projects (3)</a:t>
            </a:r>
          </a:p>
        </p:txBody>
      </p:sp>
      <p:sp>
        <p:nvSpPr>
          <p:cNvPr id="2" name="TextBox 1"/>
          <p:cNvSpPr txBox="1"/>
          <p:nvPr/>
        </p:nvSpPr>
        <p:spPr>
          <a:xfrm>
            <a:off x="685800" y="1011734"/>
            <a:ext cx="7924800" cy="830997"/>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smtClean="0">
                <a:solidFill>
                  <a:srgbClr val="0070C0"/>
                </a:solidFill>
              </a:rPr>
              <a:t>Intelligent Meter Reading &amp; Analytic System (IMRAS) for </a:t>
            </a:r>
            <a:r>
              <a:rPr lang="en-US" sz="1600" b="1" dirty="0" smtClean="0">
                <a:solidFill>
                  <a:srgbClr val="FF9900"/>
                </a:solidFill>
              </a:rPr>
              <a:t>Bangladesh Rural Electrification Board (BREB)</a:t>
            </a:r>
            <a:r>
              <a:rPr lang="en-US" sz="1600" b="1" dirty="0" smtClean="0">
                <a:solidFill>
                  <a:srgbClr val="0070C0"/>
                </a:solidFill>
              </a:rPr>
              <a:t>, Power Division, Ministry if Power, Energy &amp; Mineral Resources</a:t>
            </a:r>
            <a:endParaRPr lang="en-US" sz="1600" b="1" dirty="0">
              <a:solidFill>
                <a:srgbClr val="0070C0"/>
              </a:solidFill>
            </a:endParaRP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890164"/>
            <a:ext cx="3200400" cy="24009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842731"/>
            <a:ext cx="3200400" cy="2400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4401445"/>
            <a:ext cx="3200400" cy="2127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8293" y="4401445"/>
            <a:ext cx="3200400" cy="2127200"/>
          </a:xfrm>
          <a:prstGeom prst="rect">
            <a:avLst/>
          </a:prstGeom>
        </p:spPr>
      </p:pic>
    </p:spTree>
    <p:extLst>
      <p:ext uri="{BB962C8B-B14F-4D97-AF65-F5344CB8AC3E}">
        <p14:creationId xmlns:p14="http://schemas.microsoft.com/office/powerpoint/2010/main" val="583046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12</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Significant Projects (4)</a:t>
            </a:r>
          </a:p>
        </p:txBody>
      </p:sp>
      <p:sp>
        <p:nvSpPr>
          <p:cNvPr id="2" name="TextBox 1"/>
          <p:cNvSpPr txBox="1"/>
          <p:nvPr/>
        </p:nvSpPr>
        <p:spPr>
          <a:xfrm>
            <a:off x="685800" y="1011734"/>
            <a:ext cx="7924800" cy="923330"/>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rgbClr val="FF9900"/>
                </a:solidFill>
              </a:rPr>
              <a:t>Nation-wide implementation of Customer Experience Management System &amp; </a:t>
            </a:r>
            <a:r>
              <a:rPr lang="en-US" b="1" dirty="0">
                <a:solidFill>
                  <a:srgbClr val="0070C0"/>
                </a:solidFill>
              </a:rPr>
              <a:t>Centralized Electronic Queue Management System </a:t>
            </a:r>
            <a:r>
              <a:rPr lang="en-US" b="1" dirty="0" smtClean="0">
                <a:solidFill>
                  <a:srgbClr val="FF9900"/>
                </a:solidFill>
              </a:rPr>
              <a:t>for </a:t>
            </a:r>
            <a:r>
              <a:rPr lang="en-US" b="1" dirty="0" err="1" smtClean="0">
                <a:solidFill>
                  <a:srgbClr val="FF0000"/>
                </a:solidFill>
              </a:rPr>
              <a:t>Robi</a:t>
            </a:r>
            <a:r>
              <a:rPr lang="en-US" b="1" dirty="0" smtClean="0">
                <a:solidFill>
                  <a:srgbClr val="FF0000"/>
                </a:solidFill>
              </a:rPr>
              <a:t> Axiata Ltd.</a:t>
            </a:r>
            <a:r>
              <a:rPr lang="en-US" b="1" dirty="0" smtClean="0">
                <a:solidFill>
                  <a:srgbClr val="FF9900"/>
                </a:solidFill>
              </a:rPr>
              <a:t>, Bangladesh</a:t>
            </a:r>
            <a:endParaRPr lang="en-US" b="1" dirty="0">
              <a:solidFill>
                <a:srgbClr val="FF9900"/>
              </a:solidFill>
            </a:endParaRP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905000"/>
            <a:ext cx="4064000" cy="2286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78247" y="3075465"/>
            <a:ext cx="4199466" cy="2362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4357564"/>
            <a:ext cx="4030133" cy="2266950"/>
          </a:xfrm>
          <a:prstGeom prst="rect">
            <a:avLst/>
          </a:prstGeom>
        </p:spPr>
      </p:pic>
    </p:spTree>
    <p:extLst>
      <p:ext uri="{BB962C8B-B14F-4D97-AF65-F5344CB8AC3E}">
        <p14:creationId xmlns:p14="http://schemas.microsoft.com/office/powerpoint/2010/main" val="3448403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13</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Significant Projects (5)</a:t>
            </a:r>
          </a:p>
        </p:txBody>
      </p:sp>
      <p:sp>
        <p:nvSpPr>
          <p:cNvPr id="2" name="TextBox 1"/>
          <p:cNvSpPr txBox="1"/>
          <p:nvPr/>
        </p:nvSpPr>
        <p:spPr>
          <a:xfrm>
            <a:off x="685800" y="1011734"/>
            <a:ext cx="7924800" cy="646331"/>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rgbClr val="0070C0"/>
                </a:solidFill>
              </a:rPr>
              <a:t>State-of-the </a:t>
            </a:r>
            <a:r>
              <a:rPr lang="en-US" b="1" dirty="0">
                <a:solidFill>
                  <a:srgbClr val="0070C0"/>
                </a:solidFill>
              </a:rPr>
              <a:t>Art Market Surveillance System (Turn-key) for </a:t>
            </a:r>
            <a:r>
              <a:rPr lang="en-US" b="1" dirty="0">
                <a:solidFill>
                  <a:srgbClr val="FF9900"/>
                </a:solidFill>
              </a:rPr>
              <a:t>Dhaka Stock Exchange </a:t>
            </a:r>
            <a:r>
              <a:rPr lang="en-US" b="1" dirty="0" smtClean="0">
                <a:solidFill>
                  <a:srgbClr val="FF9900"/>
                </a:solidFill>
              </a:rPr>
              <a:t>Limited (DSE)</a:t>
            </a:r>
            <a:r>
              <a:rPr lang="en-US" b="1" dirty="0" smtClean="0">
                <a:solidFill>
                  <a:srgbClr val="0070C0"/>
                </a:solidFill>
              </a:rPr>
              <a:t>, Bangladesh</a:t>
            </a:r>
            <a:endParaRPr lang="en-US" b="1" dirty="0">
              <a:solidFill>
                <a:srgbClr val="0070C0"/>
              </a:solidFill>
            </a:endParaRP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849660"/>
            <a:ext cx="3240139" cy="182125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948165"/>
            <a:ext cx="3499583" cy="148934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6391" y="4107507"/>
            <a:ext cx="3200400" cy="214089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259" y="4296911"/>
            <a:ext cx="3392538" cy="1907372"/>
          </a:xfrm>
          <a:prstGeom prst="rect">
            <a:avLst/>
          </a:prstGeom>
        </p:spPr>
      </p:pic>
    </p:spTree>
    <p:extLst>
      <p:ext uri="{BB962C8B-B14F-4D97-AF65-F5344CB8AC3E}">
        <p14:creationId xmlns:p14="http://schemas.microsoft.com/office/powerpoint/2010/main" val="687530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14</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Significant Projects (6)</a:t>
            </a:r>
          </a:p>
        </p:txBody>
      </p:sp>
      <p:sp>
        <p:nvSpPr>
          <p:cNvPr id="2" name="TextBox 1"/>
          <p:cNvSpPr txBox="1"/>
          <p:nvPr/>
        </p:nvSpPr>
        <p:spPr>
          <a:xfrm>
            <a:off x="685800" y="1011734"/>
            <a:ext cx="7924800" cy="646331"/>
          </a:xfrm>
          <a:prstGeom prst="rect">
            <a:avLst/>
          </a:prstGeom>
          <a:noFill/>
        </p:spPr>
        <p:txBody>
          <a:bodyPr wrap="square" rtlCol="0">
            <a:spAutoFit/>
          </a:bodyPr>
          <a:lstStyle/>
          <a:p>
            <a:pPr marL="285750" indent="-285750">
              <a:buFont typeface="Wingdings" panose="05000000000000000000" pitchFamily="2" charset="2"/>
              <a:buChar char=""/>
            </a:pPr>
            <a:r>
              <a:rPr lang="en-US" b="1" dirty="0">
                <a:solidFill>
                  <a:srgbClr val="0070C0"/>
                </a:solidFill>
              </a:rPr>
              <a:t>Mobile Banking System (Turn-key) for </a:t>
            </a:r>
            <a:r>
              <a:rPr lang="en-US" b="1" dirty="0">
                <a:solidFill>
                  <a:srgbClr val="FF9900"/>
                </a:solidFill>
              </a:rPr>
              <a:t>Mercantile Bank Limited</a:t>
            </a:r>
            <a:r>
              <a:rPr lang="en-US" b="1" dirty="0">
                <a:solidFill>
                  <a:srgbClr val="0070C0"/>
                </a:solidFill>
              </a:rPr>
              <a:t>, </a:t>
            </a:r>
            <a:r>
              <a:rPr lang="en-US" b="1" dirty="0" smtClean="0">
                <a:solidFill>
                  <a:srgbClr val="0070C0"/>
                </a:solidFill>
              </a:rPr>
              <a:t>Bangladesh (</a:t>
            </a:r>
            <a:r>
              <a:rPr lang="en-US" b="1" dirty="0" err="1" smtClean="0">
                <a:solidFill>
                  <a:srgbClr val="FF9900"/>
                </a:solidFill>
              </a:rPr>
              <a:t>MyCash</a:t>
            </a:r>
            <a:r>
              <a:rPr lang="en-US" b="1" dirty="0" smtClean="0">
                <a:solidFill>
                  <a:srgbClr val="FF9900"/>
                </a:solidFill>
              </a:rPr>
              <a:t> / </a:t>
            </a:r>
            <a:r>
              <a:rPr lang="en-US" b="1" dirty="0" err="1" smtClean="0">
                <a:solidFill>
                  <a:srgbClr val="FF9900"/>
                </a:solidFill>
              </a:rPr>
              <a:t>mPay</a:t>
            </a:r>
            <a:r>
              <a:rPr lang="en-US" b="1" dirty="0" smtClean="0">
                <a:solidFill>
                  <a:srgbClr val="0070C0"/>
                </a:solidFill>
              </a:rPr>
              <a:t>)</a:t>
            </a:r>
            <a:endParaRPr lang="en-US" b="1" dirty="0">
              <a:solidFill>
                <a:srgbClr val="0070C0"/>
              </a:solidFill>
            </a:endParaRP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781075"/>
            <a:ext cx="5943600" cy="4457700"/>
          </a:xfrm>
          <a:prstGeom prst="rect">
            <a:avLst/>
          </a:prstGeom>
        </p:spPr>
      </p:pic>
    </p:spTree>
    <p:extLst>
      <p:ext uri="{BB962C8B-B14F-4D97-AF65-F5344CB8AC3E}">
        <p14:creationId xmlns:p14="http://schemas.microsoft.com/office/powerpoint/2010/main" val="5669876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15</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Significant Projects (7)</a:t>
            </a:r>
          </a:p>
        </p:txBody>
      </p:sp>
      <p:sp>
        <p:nvSpPr>
          <p:cNvPr id="2" name="TextBox 1"/>
          <p:cNvSpPr txBox="1"/>
          <p:nvPr/>
        </p:nvSpPr>
        <p:spPr>
          <a:xfrm>
            <a:off x="685800" y="1042511"/>
            <a:ext cx="7924800" cy="1015663"/>
          </a:xfrm>
          <a:prstGeom prst="rect">
            <a:avLst/>
          </a:prstGeom>
          <a:noFill/>
        </p:spPr>
        <p:txBody>
          <a:bodyPr wrap="square" rtlCol="0">
            <a:spAutoFit/>
          </a:bodyPr>
          <a:lstStyle/>
          <a:p>
            <a:pPr marL="285750" indent="-285750" algn="just">
              <a:buFont typeface="Wingdings" panose="05000000000000000000" pitchFamily="2" charset="2"/>
              <a:buChar char=""/>
            </a:pPr>
            <a:r>
              <a:rPr lang="en-US" sz="2000" b="1" dirty="0" smtClean="0">
                <a:solidFill>
                  <a:srgbClr val="0070C0"/>
                </a:solidFill>
              </a:rPr>
              <a:t>Intellect Core Banking System (CBS) Implementation for </a:t>
            </a:r>
            <a:r>
              <a:rPr lang="en-US" sz="2000" b="1" dirty="0" err="1" smtClean="0">
                <a:solidFill>
                  <a:srgbClr val="FF9900"/>
                </a:solidFill>
              </a:rPr>
              <a:t>Rupali</a:t>
            </a:r>
            <a:r>
              <a:rPr lang="en-US" sz="2000" b="1" dirty="0" smtClean="0">
                <a:solidFill>
                  <a:srgbClr val="FF9900"/>
                </a:solidFill>
              </a:rPr>
              <a:t> Bank Limited </a:t>
            </a:r>
            <a:r>
              <a:rPr lang="en-US" sz="2000" dirty="0" smtClean="0">
                <a:solidFill>
                  <a:srgbClr val="0070C0"/>
                </a:solidFill>
              </a:rPr>
              <a:t>(</a:t>
            </a:r>
            <a:r>
              <a:rPr lang="en-US" sz="2000" dirty="0" err="1" smtClean="0">
                <a:solidFill>
                  <a:srgbClr val="0070C0"/>
                </a:solidFill>
              </a:rPr>
              <a:t>Sonali</a:t>
            </a:r>
            <a:r>
              <a:rPr lang="en-US" sz="2000" dirty="0" smtClean="0">
                <a:solidFill>
                  <a:srgbClr val="0070C0"/>
                </a:solidFill>
              </a:rPr>
              <a:t> Polaris FT Ltd.)</a:t>
            </a: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360" y="2059778"/>
            <a:ext cx="6583680" cy="42370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16</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Significant Projects (8)</a:t>
            </a:r>
          </a:p>
        </p:txBody>
      </p:sp>
      <p:sp>
        <p:nvSpPr>
          <p:cNvPr id="2" name="TextBox 1"/>
          <p:cNvSpPr txBox="1"/>
          <p:nvPr/>
        </p:nvSpPr>
        <p:spPr>
          <a:xfrm>
            <a:off x="685800" y="1042511"/>
            <a:ext cx="7924800" cy="707886"/>
          </a:xfrm>
          <a:prstGeom prst="rect">
            <a:avLst/>
          </a:prstGeom>
          <a:noFill/>
        </p:spPr>
        <p:txBody>
          <a:bodyPr wrap="square" rtlCol="0">
            <a:spAutoFit/>
          </a:bodyPr>
          <a:lstStyle/>
          <a:p>
            <a:pPr marL="285750" indent="-285750" algn="just">
              <a:buFont typeface="Wingdings" panose="05000000000000000000" pitchFamily="2" charset="2"/>
              <a:buChar char=""/>
            </a:pPr>
            <a:r>
              <a:rPr lang="en-US" sz="2000" b="1" dirty="0" smtClean="0">
                <a:solidFill>
                  <a:srgbClr val="0070C0"/>
                </a:solidFill>
              </a:rPr>
              <a:t>4</a:t>
            </a:r>
            <a:r>
              <a:rPr lang="en-US" sz="2000" b="1" baseline="30000" dirty="0" smtClean="0">
                <a:solidFill>
                  <a:srgbClr val="0070C0"/>
                </a:solidFill>
              </a:rPr>
              <a:t>th</a:t>
            </a:r>
            <a:r>
              <a:rPr lang="en-US" sz="2000" b="1" dirty="0" smtClean="0">
                <a:solidFill>
                  <a:srgbClr val="0070C0"/>
                </a:solidFill>
              </a:rPr>
              <a:t> Generation ERP System Development for </a:t>
            </a:r>
            <a:r>
              <a:rPr lang="en-US" sz="2000" b="1" dirty="0" smtClean="0">
                <a:solidFill>
                  <a:srgbClr val="FF9900"/>
                </a:solidFill>
              </a:rPr>
              <a:t>Envoy Textiles Ltd., </a:t>
            </a:r>
            <a:r>
              <a:rPr lang="en-US" sz="2000" b="1" dirty="0" err="1" smtClean="0">
                <a:solidFill>
                  <a:srgbClr val="FF9900"/>
                </a:solidFill>
              </a:rPr>
              <a:t>Epyllion</a:t>
            </a:r>
            <a:r>
              <a:rPr lang="en-US" sz="2000" b="1" dirty="0" smtClean="0">
                <a:solidFill>
                  <a:srgbClr val="FF9900"/>
                </a:solidFill>
              </a:rPr>
              <a:t> Group</a:t>
            </a: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499" y="2284120"/>
            <a:ext cx="8001000" cy="2821280"/>
          </a:xfrm>
          <a:prstGeom prst="rect">
            <a:avLst/>
          </a:prstGeom>
        </p:spPr>
      </p:pic>
    </p:spTree>
    <p:extLst>
      <p:ext uri="{BB962C8B-B14F-4D97-AF65-F5344CB8AC3E}">
        <p14:creationId xmlns:p14="http://schemas.microsoft.com/office/powerpoint/2010/main" val="283235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17</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More Significant Projects….</a:t>
            </a:r>
          </a:p>
        </p:txBody>
      </p:sp>
      <p:sp>
        <p:nvSpPr>
          <p:cNvPr id="2" name="TextBox 1"/>
          <p:cNvSpPr txBox="1"/>
          <p:nvPr/>
        </p:nvSpPr>
        <p:spPr>
          <a:xfrm>
            <a:off x="685800" y="1042511"/>
            <a:ext cx="7924800" cy="4985980"/>
          </a:xfrm>
          <a:prstGeom prst="rect">
            <a:avLst/>
          </a:prstGeom>
          <a:noFill/>
        </p:spPr>
        <p:txBody>
          <a:bodyPr wrap="square" rtlCol="0">
            <a:spAutoFit/>
          </a:bodyPr>
          <a:lstStyle/>
          <a:p>
            <a:pPr marL="285750" indent="-285750" algn="just">
              <a:buFont typeface="Wingdings" panose="05000000000000000000" pitchFamily="2" charset="2"/>
              <a:buChar char=""/>
            </a:pPr>
            <a:r>
              <a:rPr lang="en-US" sz="2000" b="1" dirty="0" smtClean="0">
                <a:solidFill>
                  <a:srgbClr val="0070C0"/>
                </a:solidFill>
              </a:rPr>
              <a:t>Centralized Electronic Queue Management System for Passport Office through the Trust Bank Limited</a:t>
            </a:r>
          </a:p>
          <a:p>
            <a:pPr marL="285750" indent="-285750" algn="just">
              <a:buFont typeface="Wingdings" panose="05000000000000000000" pitchFamily="2" charset="2"/>
              <a:buChar char=""/>
            </a:pPr>
            <a:endParaRPr lang="en-US" sz="1400" b="1" dirty="0">
              <a:solidFill>
                <a:srgbClr val="0070C0"/>
              </a:solidFill>
            </a:endParaRPr>
          </a:p>
          <a:p>
            <a:pPr marL="285750" indent="-285750" algn="just">
              <a:buFont typeface="Wingdings" panose="05000000000000000000" pitchFamily="2" charset="2"/>
              <a:buChar char=""/>
            </a:pPr>
            <a:r>
              <a:rPr lang="en-US" sz="2000" b="1" dirty="0" smtClean="0">
                <a:solidFill>
                  <a:srgbClr val="FF9900"/>
                </a:solidFill>
              </a:rPr>
              <a:t>Online Electronic Queue Management (</a:t>
            </a:r>
            <a:r>
              <a:rPr lang="en-US" sz="2000" b="1" dirty="0" err="1" smtClean="0">
                <a:solidFill>
                  <a:srgbClr val="FF9900"/>
                </a:solidFill>
              </a:rPr>
              <a:t>cityQ</a:t>
            </a:r>
            <a:r>
              <a:rPr lang="en-US" sz="2000" b="1" dirty="0" smtClean="0">
                <a:solidFill>
                  <a:srgbClr val="FF9900"/>
                </a:solidFill>
              </a:rPr>
              <a:t>) &amp; Customer Feedback Management System for The City Bank Ltd.</a:t>
            </a:r>
          </a:p>
          <a:p>
            <a:pPr marL="285750" indent="-285750" algn="just">
              <a:buFont typeface="Wingdings" panose="05000000000000000000" pitchFamily="2" charset="2"/>
              <a:buChar char=""/>
            </a:pPr>
            <a:endParaRPr lang="en-US" sz="1400" b="1" dirty="0">
              <a:solidFill>
                <a:srgbClr val="FFC000"/>
              </a:solidFill>
            </a:endParaRPr>
          </a:p>
          <a:p>
            <a:pPr marL="285750" indent="-285750" algn="just">
              <a:buFont typeface="Wingdings" panose="05000000000000000000" pitchFamily="2" charset="2"/>
              <a:buChar char=""/>
            </a:pPr>
            <a:r>
              <a:rPr lang="en-US" sz="2000" b="1" dirty="0">
                <a:solidFill>
                  <a:srgbClr val="0070C0"/>
                </a:solidFill>
              </a:rPr>
              <a:t>Modernization of Bangladesh Bank Training Academy, Inspired CELL, Ministry of Industries, Govt. of </a:t>
            </a:r>
            <a:r>
              <a:rPr lang="en-US" sz="2000" b="1" dirty="0" smtClean="0">
                <a:solidFill>
                  <a:srgbClr val="0070C0"/>
                </a:solidFill>
              </a:rPr>
              <a:t>Bangladesh</a:t>
            </a:r>
          </a:p>
          <a:p>
            <a:pPr marL="285750" indent="-285750" algn="just">
              <a:buFont typeface="Wingdings" panose="05000000000000000000" pitchFamily="2" charset="2"/>
              <a:buChar char=""/>
            </a:pPr>
            <a:endParaRPr lang="en-US" sz="1400" b="1" dirty="0">
              <a:solidFill>
                <a:srgbClr val="0070C0"/>
              </a:solidFill>
            </a:endParaRPr>
          </a:p>
          <a:p>
            <a:pPr marL="285750" indent="-285750" algn="just">
              <a:buFont typeface="Wingdings" panose="05000000000000000000" pitchFamily="2" charset="2"/>
              <a:buChar char=""/>
            </a:pPr>
            <a:r>
              <a:rPr lang="en-US" sz="2000" b="1" dirty="0" smtClean="0">
                <a:solidFill>
                  <a:srgbClr val="FF9900"/>
                </a:solidFill>
              </a:rPr>
              <a:t>Centralized </a:t>
            </a:r>
            <a:r>
              <a:rPr lang="en-US" sz="2000" b="1" dirty="0" err="1" smtClean="0">
                <a:solidFill>
                  <a:srgbClr val="FF9900"/>
                </a:solidFill>
              </a:rPr>
              <a:t>Cusomter</a:t>
            </a:r>
            <a:r>
              <a:rPr lang="en-US" sz="2000" b="1" dirty="0" smtClean="0">
                <a:solidFill>
                  <a:srgbClr val="FF9900"/>
                </a:solidFill>
              </a:rPr>
              <a:t> Experience Management System for Al-</a:t>
            </a:r>
            <a:r>
              <a:rPr lang="en-US" sz="2000" b="1" dirty="0" err="1" smtClean="0">
                <a:solidFill>
                  <a:srgbClr val="FF9900"/>
                </a:solidFill>
              </a:rPr>
              <a:t>arafah</a:t>
            </a:r>
            <a:r>
              <a:rPr lang="en-US" sz="2000" b="1" dirty="0" smtClean="0">
                <a:solidFill>
                  <a:srgbClr val="FF9900"/>
                </a:solidFill>
              </a:rPr>
              <a:t> </a:t>
            </a:r>
            <a:r>
              <a:rPr lang="en-US" sz="2000" b="1" dirty="0" err="1" smtClean="0">
                <a:solidFill>
                  <a:srgbClr val="FF9900"/>
                </a:solidFill>
              </a:rPr>
              <a:t>Islami</a:t>
            </a:r>
            <a:r>
              <a:rPr lang="en-US" sz="2000" b="1" dirty="0" smtClean="0">
                <a:solidFill>
                  <a:srgbClr val="FF9900"/>
                </a:solidFill>
              </a:rPr>
              <a:t> Bank Ltd., Bangladesh</a:t>
            </a:r>
          </a:p>
          <a:p>
            <a:pPr marL="285750" indent="-285750" algn="just">
              <a:buFont typeface="Wingdings" panose="05000000000000000000" pitchFamily="2" charset="2"/>
              <a:buChar char=""/>
            </a:pPr>
            <a:endParaRPr lang="en-US" sz="1600" b="1" dirty="0">
              <a:solidFill>
                <a:srgbClr val="FFC000"/>
              </a:solidFill>
            </a:endParaRPr>
          </a:p>
          <a:p>
            <a:pPr marL="285750" indent="-285750" algn="just">
              <a:buFont typeface="Wingdings" panose="05000000000000000000" pitchFamily="2" charset="2"/>
              <a:buChar char=""/>
            </a:pPr>
            <a:r>
              <a:rPr lang="en-US" sz="2000" b="1" dirty="0" smtClean="0">
                <a:solidFill>
                  <a:srgbClr val="0070C0"/>
                </a:solidFill>
              </a:rPr>
              <a:t>Contemporary </a:t>
            </a:r>
            <a:r>
              <a:rPr lang="en-US" sz="2000" b="1" dirty="0">
                <a:solidFill>
                  <a:srgbClr val="0070C0"/>
                </a:solidFill>
              </a:rPr>
              <a:t>History Management System and Centralized </a:t>
            </a:r>
            <a:r>
              <a:rPr lang="en-US" sz="2000" b="1" dirty="0" err="1">
                <a:solidFill>
                  <a:srgbClr val="0070C0"/>
                </a:solidFill>
              </a:rPr>
              <a:t>InfoKiosk</a:t>
            </a:r>
            <a:r>
              <a:rPr lang="en-US" sz="2000" b="1" dirty="0">
                <a:solidFill>
                  <a:srgbClr val="0070C0"/>
                </a:solidFill>
              </a:rPr>
              <a:t> Management Systems for Ministry of Cultural Affairs, Govt. of Bangladesh</a:t>
            </a: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spTree>
    <p:extLst>
      <p:ext uri="{BB962C8B-B14F-4D97-AF65-F5344CB8AC3E}">
        <p14:creationId xmlns:p14="http://schemas.microsoft.com/office/powerpoint/2010/main" val="876456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18</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210852"/>
            <a:ext cx="8305800" cy="689841"/>
          </a:xfrm>
          <a:prstGeom prst="roundRect">
            <a:avLst>
              <a:gd name="adj" fmla="val 21667"/>
            </a:avLst>
          </a:prstGeom>
        </p:spPr>
        <p:txBody>
          <a:bodyPr/>
          <a:lstStyle/>
          <a:p>
            <a:pPr eaLnBrk="1" hangingPunct="1"/>
            <a:r>
              <a:rPr lang="en-US" sz="2800" b="1" dirty="0" smtClean="0"/>
              <a:t>Organization Structure</a:t>
            </a:r>
          </a:p>
        </p:txBody>
      </p:sp>
      <p:sp>
        <p:nvSpPr>
          <p:cNvPr id="58"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2" name="Picture 1"/>
          <p:cNvPicPr>
            <a:picLocks noChangeAspect="1"/>
          </p:cNvPicPr>
          <p:nvPr/>
        </p:nvPicPr>
        <p:blipFill>
          <a:blip r:embed="rId2"/>
          <a:stretch>
            <a:fillRect/>
          </a:stretch>
        </p:blipFill>
        <p:spPr>
          <a:xfrm>
            <a:off x="800843" y="1001799"/>
            <a:ext cx="7618513" cy="5627601"/>
          </a:xfrm>
          <a:prstGeom prst="rect">
            <a:avLst/>
          </a:prstGeom>
        </p:spPr>
      </p:pic>
      <p:sp>
        <p:nvSpPr>
          <p:cNvPr id="4" name="Rounded Rectangle 3"/>
          <p:cNvSpPr/>
          <p:nvPr/>
        </p:nvSpPr>
        <p:spPr bwMode="auto">
          <a:xfrm>
            <a:off x="4343400" y="2133600"/>
            <a:ext cx="762000" cy="3048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smtClean="0">
                <a:ln>
                  <a:noFill/>
                </a:ln>
                <a:effectLst/>
                <a:latin typeface="Verdana" pitchFamily="34" charset="0"/>
              </a:rPr>
              <a:t>  CEO</a:t>
            </a:r>
          </a:p>
        </p:txBody>
      </p:sp>
    </p:spTree>
    <p:extLst>
      <p:ext uri="{BB962C8B-B14F-4D97-AF65-F5344CB8AC3E}">
        <p14:creationId xmlns:p14="http://schemas.microsoft.com/office/powerpoint/2010/main" val="4166092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19</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69900" y="228600"/>
            <a:ext cx="8305800" cy="689841"/>
          </a:xfrm>
          <a:prstGeom prst="roundRect">
            <a:avLst>
              <a:gd name="adj" fmla="val 21667"/>
            </a:avLst>
          </a:prstGeom>
        </p:spPr>
        <p:txBody>
          <a:bodyPr/>
          <a:lstStyle/>
          <a:p>
            <a:pPr eaLnBrk="1" hangingPunct="1"/>
            <a:r>
              <a:rPr lang="en-US" sz="2800" b="1" dirty="0" smtClean="0"/>
              <a:t>Processes: </a:t>
            </a:r>
            <a:br>
              <a:rPr lang="en-US" sz="2800" b="1" dirty="0" smtClean="0"/>
            </a:br>
            <a:r>
              <a:rPr lang="en-US" sz="2800" b="1" dirty="0" smtClean="0"/>
              <a:t>Project Implementation Lifecycle </a:t>
            </a:r>
          </a:p>
        </p:txBody>
      </p:sp>
      <p:sp>
        <p:nvSpPr>
          <p:cNvPr id="58"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3" name="Picture 2"/>
          <p:cNvPicPr>
            <a:picLocks noChangeAspect="1"/>
          </p:cNvPicPr>
          <p:nvPr/>
        </p:nvPicPr>
        <p:blipFill rotWithShape="1">
          <a:blip r:embed="rId2"/>
          <a:srcRect l="251" t="2810" r="2028" b="1600"/>
          <a:stretch/>
        </p:blipFill>
        <p:spPr>
          <a:xfrm>
            <a:off x="723500" y="1048350"/>
            <a:ext cx="7693794" cy="5525543"/>
          </a:xfrm>
          <a:prstGeom prst="rect">
            <a:avLst/>
          </a:prstGeom>
        </p:spPr>
      </p:pic>
    </p:spTree>
    <p:extLst>
      <p:ext uri="{BB962C8B-B14F-4D97-AF65-F5344CB8AC3E}">
        <p14:creationId xmlns:p14="http://schemas.microsoft.com/office/powerpoint/2010/main" val="4258732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CAA4C215-51AF-41A7-872C-DBCAAFBE7D0B}" type="slidenum">
              <a:rPr lang="en-US" smtClean="0">
                <a:solidFill>
                  <a:srgbClr val="000066"/>
                </a:solidFill>
                <a:latin typeface="Trebuchet MS" pitchFamily="34" charset="0"/>
              </a:rPr>
              <a:pPr eaLnBrk="1" hangingPunct="1">
                <a:defRPr/>
              </a:pPr>
              <a:t>2</a:t>
            </a:fld>
            <a:endParaRPr lang="en-US" smtClean="0">
              <a:solidFill>
                <a:srgbClr val="000066"/>
              </a:solidFill>
              <a:latin typeface="Trebuchet MS" pitchFamily="34" charset="0"/>
            </a:endParaRPr>
          </a:p>
        </p:txBody>
      </p:sp>
      <p:sp>
        <p:nvSpPr>
          <p:cNvPr id="17411" name="AutoShape 4"/>
          <p:cNvSpPr>
            <a:spLocks noGrp="1" noChangeArrowheads="1"/>
          </p:cNvSpPr>
          <p:nvPr>
            <p:ph type="title"/>
          </p:nvPr>
        </p:nvSpPr>
        <p:spPr>
          <a:xfrm>
            <a:off x="457200" y="79375"/>
            <a:ext cx="8001000" cy="758825"/>
          </a:xfrm>
          <a:prstGeom prst="roundRect">
            <a:avLst>
              <a:gd name="adj" fmla="val 21667"/>
            </a:avLst>
          </a:prstGeom>
        </p:spPr>
        <p:txBody>
          <a:bodyPr/>
          <a:lstStyle/>
          <a:p>
            <a:pPr eaLnBrk="1" hangingPunct="1"/>
            <a:r>
              <a:rPr lang="en-US" sz="4000" b="1" dirty="0" smtClean="0"/>
              <a:t>CIBL – at a Glance</a:t>
            </a:r>
          </a:p>
        </p:txBody>
      </p:sp>
      <p:sp>
        <p:nvSpPr>
          <p:cNvPr id="9" name="Content Placeholder 2"/>
          <p:cNvSpPr>
            <a:spLocks noGrp="1"/>
          </p:cNvSpPr>
          <p:nvPr>
            <p:ph idx="1"/>
          </p:nvPr>
        </p:nvSpPr>
        <p:spPr>
          <a:xfrm>
            <a:off x="533400" y="1219200"/>
            <a:ext cx="8153400" cy="4953000"/>
          </a:xfrm>
        </p:spPr>
        <p:txBody>
          <a:bodyPr>
            <a:normAutofit/>
          </a:bodyPr>
          <a:lstStyle/>
          <a:p>
            <a:pPr algn="just">
              <a:buFont typeface="Wingdings" panose="05000000000000000000" pitchFamily="2" charset="2"/>
              <a:buChar char="v"/>
              <a:defRPr/>
            </a:pPr>
            <a:r>
              <a:rPr lang="en-US" sz="2000" dirty="0" smtClean="0"/>
              <a:t>Established in </a:t>
            </a:r>
            <a:r>
              <a:rPr lang="en-US" sz="2000" b="1" dirty="0" smtClean="0"/>
              <a:t>May, 2008</a:t>
            </a:r>
          </a:p>
          <a:p>
            <a:pPr algn="just">
              <a:buFont typeface="Wingdings" panose="05000000000000000000" pitchFamily="2" charset="2"/>
              <a:buChar char="v"/>
              <a:defRPr/>
            </a:pPr>
            <a:r>
              <a:rPr lang="en-US" sz="2000" b="1" dirty="0" smtClean="0">
                <a:solidFill>
                  <a:srgbClr val="0070C0"/>
                </a:solidFill>
              </a:rPr>
              <a:t>Software Development and Systems Integration, IT Enabled Services </a:t>
            </a:r>
            <a:r>
              <a:rPr lang="en-US" sz="2000" b="1" dirty="0">
                <a:solidFill>
                  <a:srgbClr val="0070C0"/>
                </a:solidFill>
              </a:rPr>
              <a:t>Specialist </a:t>
            </a:r>
            <a:r>
              <a:rPr lang="en-US" sz="2000" dirty="0"/>
              <a:t>serving reputed customers </a:t>
            </a:r>
            <a:r>
              <a:rPr lang="en-US" sz="2000" dirty="0" smtClean="0"/>
              <a:t>which </a:t>
            </a:r>
            <a:r>
              <a:rPr lang="en-US" sz="2000" dirty="0"/>
              <a:t>includes commercial banks, government bodies including regulators</a:t>
            </a:r>
          </a:p>
          <a:p>
            <a:pPr algn="just">
              <a:buFont typeface="Wingdings" panose="05000000000000000000" pitchFamily="2" charset="2"/>
              <a:buChar char="v"/>
              <a:defRPr/>
            </a:pPr>
            <a:r>
              <a:rPr lang="en-US" sz="2000" b="1" dirty="0" smtClean="0">
                <a:solidFill>
                  <a:srgbClr val="FF9900"/>
                </a:solidFill>
              </a:rPr>
              <a:t>Software </a:t>
            </a:r>
            <a:r>
              <a:rPr lang="en-US" sz="2000" b="1" dirty="0">
                <a:solidFill>
                  <a:srgbClr val="FF9900"/>
                </a:solidFill>
              </a:rPr>
              <a:t>Products &amp; Turnkey </a:t>
            </a:r>
            <a:r>
              <a:rPr lang="en-US" sz="2000" b="1" dirty="0" smtClean="0">
                <a:solidFill>
                  <a:srgbClr val="FF9900"/>
                </a:solidFill>
              </a:rPr>
              <a:t>Custom Device-oriented Solution Supplier</a:t>
            </a:r>
            <a:r>
              <a:rPr lang="en-US" sz="2000" dirty="0" smtClean="0">
                <a:solidFill>
                  <a:srgbClr val="FF9900"/>
                </a:solidFill>
              </a:rPr>
              <a:t> </a:t>
            </a:r>
            <a:r>
              <a:rPr lang="en-US" sz="2000" dirty="0"/>
              <a:t>with all home grown software and hardware </a:t>
            </a:r>
            <a:r>
              <a:rPr lang="en-US" sz="2000" dirty="0" smtClean="0"/>
              <a:t>products</a:t>
            </a:r>
            <a:endParaRPr lang="en-US" sz="2000" dirty="0"/>
          </a:p>
          <a:p>
            <a:pPr algn="just">
              <a:buFont typeface="Wingdings" panose="05000000000000000000" pitchFamily="2" charset="2"/>
              <a:buChar char="v"/>
              <a:defRPr/>
            </a:pPr>
            <a:r>
              <a:rPr lang="en-US" sz="2000" b="1" dirty="0" smtClean="0">
                <a:solidFill>
                  <a:srgbClr val="0070C0"/>
                </a:solidFill>
              </a:rPr>
              <a:t>Technology Solution Consultants </a:t>
            </a:r>
            <a:r>
              <a:rPr lang="en-US" sz="2000" dirty="0"/>
              <a:t>– </a:t>
            </a:r>
            <a:r>
              <a:rPr lang="en-US" sz="2000" dirty="0" smtClean="0"/>
              <a:t>Experienced leadership and solution consultancy teams</a:t>
            </a:r>
            <a:endParaRPr lang="en-US" sz="2000" dirty="0"/>
          </a:p>
          <a:p>
            <a:pPr algn="just">
              <a:buFont typeface="Wingdings" panose="05000000000000000000" pitchFamily="2" charset="2"/>
              <a:buChar char="v"/>
              <a:defRPr/>
            </a:pPr>
            <a:r>
              <a:rPr lang="en-US" sz="2000" b="1" dirty="0" smtClean="0">
                <a:solidFill>
                  <a:srgbClr val="FF9900"/>
                </a:solidFill>
              </a:rPr>
              <a:t>Banking</a:t>
            </a:r>
            <a:r>
              <a:rPr lang="en-US" sz="2000" b="1" dirty="0">
                <a:solidFill>
                  <a:srgbClr val="FF9900"/>
                </a:solidFill>
              </a:rPr>
              <a:t>, financial services, </a:t>
            </a:r>
            <a:r>
              <a:rPr lang="en-US" sz="2000" b="1" dirty="0" err="1">
                <a:solidFill>
                  <a:srgbClr val="FF9900"/>
                </a:solidFill>
              </a:rPr>
              <a:t>eGovernance</a:t>
            </a:r>
            <a:r>
              <a:rPr lang="en-US" sz="2000" b="1" dirty="0">
                <a:solidFill>
                  <a:srgbClr val="FF9900"/>
                </a:solidFill>
              </a:rPr>
              <a:t>  </a:t>
            </a:r>
            <a:r>
              <a:rPr lang="en-US" sz="2000" b="1" dirty="0" smtClean="0">
                <a:solidFill>
                  <a:srgbClr val="FF9900"/>
                </a:solidFill>
              </a:rPr>
              <a:t>and manufacturing </a:t>
            </a:r>
            <a:r>
              <a:rPr lang="en-US" sz="2000" dirty="0" smtClean="0"/>
              <a:t>domain </a:t>
            </a:r>
            <a:r>
              <a:rPr lang="en-US" sz="2000" dirty="0"/>
              <a:t>specialists</a:t>
            </a:r>
          </a:p>
          <a:p>
            <a:pPr algn="just">
              <a:buFont typeface="Wingdings" panose="05000000000000000000" pitchFamily="2" charset="2"/>
              <a:buChar char="v"/>
              <a:defRPr/>
            </a:pPr>
            <a:r>
              <a:rPr lang="en-US" sz="2000" dirty="0">
                <a:solidFill>
                  <a:schemeClr val="tx1"/>
                </a:solidFill>
              </a:rPr>
              <a:t>Strong alliance with global innovation leaders</a:t>
            </a:r>
          </a:p>
          <a:p>
            <a:pPr algn="just">
              <a:buFont typeface="Wingdings" panose="05000000000000000000" pitchFamily="2" charset="2"/>
              <a:buChar char="v"/>
              <a:defRPr/>
            </a:pPr>
            <a:r>
              <a:rPr lang="en-US" sz="2000" dirty="0"/>
              <a:t>Focused on Long-term customer and partner relationship</a:t>
            </a:r>
          </a:p>
        </p:txBody>
      </p:sp>
      <p:sp>
        <p:nvSpPr>
          <p:cNvPr id="6"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spTree>
    <p:extLst>
      <p:ext uri="{BB962C8B-B14F-4D97-AF65-F5344CB8AC3E}">
        <p14:creationId xmlns:p14="http://schemas.microsoft.com/office/powerpoint/2010/main" val="32223432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20</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69900" y="152400"/>
            <a:ext cx="8305800" cy="689841"/>
          </a:xfrm>
          <a:prstGeom prst="roundRect">
            <a:avLst>
              <a:gd name="adj" fmla="val 21667"/>
            </a:avLst>
          </a:prstGeom>
        </p:spPr>
        <p:txBody>
          <a:bodyPr/>
          <a:lstStyle/>
          <a:p>
            <a:pPr eaLnBrk="1" hangingPunct="1"/>
            <a:r>
              <a:rPr lang="en-US" b="1" dirty="0" smtClean="0"/>
              <a:t>Quality Management Policy</a:t>
            </a:r>
          </a:p>
        </p:txBody>
      </p:sp>
      <p:sp>
        <p:nvSpPr>
          <p:cNvPr id="58"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sp>
        <p:nvSpPr>
          <p:cNvPr id="6" name="TextBox 5"/>
          <p:cNvSpPr txBox="1"/>
          <p:nvPr/>
        </p:nvSpPr>
        <p:spPr>
          <a:xfrm>
            <a:off x="774700" y="1295400"/>
            <a:ext cx="7683500" cy="5401479"/>
          </a:xfrm>
          <a:prstGeom prst="rect">
            <a:avLst/>
          </a:prstGeom>
          <a:noFill/>
        </p:spPr>
        <p:txBody>
          <a:bodyPr wrap="square" rtlCol="0">
            <a:spAutoFit/>
          </a:bodyPr>
          <a:lstStyle/>
          <a:p>
            <a:pPr marL="457200" indent="-457200" algn="just">
              <a:buFont typeface="Wingdings" panose="05000000000000000000" pitchFamily="2" charset="2"/>
              <a:buChar char="v"/>
            </a:pPr>
            <a:r>
              <a:rPr lang="en-US" sz="2400" b="1" dirty="0" smtClean="0">
                <a:solidFill>
                  <a:srgbClr val="002060"/>
                </a:solidFill>
              </a:rPr>
              <a:t>Strict compliance to ISO 9001:2008</a:t>
            </a:r>
          </a:p>
          <a:p>
            <a:pPr marL="457200" indent="-457200" algn="just">
              <a:buFont typeface="Wingdings" panose="05000000000000000000" pitchFamily="2" charset="2"/>
              <a:buChar char="v"/>
            </a:pPr>
            <a:endParaRPr lang="en-US" sz="2400" b="1" dirty="0" smtClean="0">
              <a:solidFill>
                <a:srgbClr val="002060"/>
              </a:solidFill>
            </a:endParaRPr>
          </a:p>
          <a:p>
            <a:pPr marL="457200" indent="-457200" algn="just">
              <a:buFont typeface="Wingdings" panose="05000000000000000000" pitchFamily="2" charset="2"/>
              <a:buChar char="v"/>
            </a:pPr>
            <a:r>
              <a:rPr lang="en-US" sz="2400" b="1" dirty="0" smtClean="0">
                <a:solidFill>
                  <a:srgbClr val="002060"/>
                </a:solidFill>
              </a:rPr>
              <a:t>Pillars of CIBL QMP - </a:t>
            </a:r>
          </a:p>
          <a:p>
            <a:pPr marL="914400" lvl="1" indent="-457200" algn="just">
              <a:buFont typeface="Wingdings" panose="05000000000000000000" pitchFamily="2" charset="2"/>
              <a:buChar char="v"/>
            </a:pPr>
            <a:endParaRPr lang="en-US" sz="1100" b="1" dirty="0" smtClean="0">
              <a:solidFill>
                <a:srgbClr val="FF9900"/>
              </a:solidFill>
            </a:endParaRPr>
          </a:p>
          <a:p>
            <a:pPr marL="914400" lvl="1" indent="-457200" algn="just">
              <a:buFont typeface="Wingdings" panose="05000000000000000000" pitchFamily="2" charset="2"/>
              <a:buChar char="v"/>
            </a:pPr>
            <a:r>
              <a:rPr lang="en-US" sz="2000" b="1" dirty="0" smtClean="0">
                <a:solidFill>
                  <a:srgbClr val="FF9900"/>
                </a:solidFill>
              </a:rPr>
              <a:t>Total Customer Satisfaction</a:t>
            </a:r>
          </a:p>
          <a:p>
            <a:pPr marL="914400" lvl="1" indent="-457200" algn="just">
              <a:buFont typeface="Wingdings" panose="05000000000000000000" pitchFamily="2" charset="2"/>
              <a:buChar char="v"/>
            </a:pPr>
            <a:endParaRPr lang="en-US" sz="1100" b="1" dirty="0" smtClean="0">
              <a:solidFill>
                <a:srgbClr val="0070C0"/>
              </a:solidFill>
            </a:endParaRPr>
          </a:p>
          <a:p>
            <a:pPr marL="914400" lvl="1" indent="-457200" algn="just">
              <a:buFont typeface="Wingdings" panose="05000000000000000000" pitchFamily="2" charset="2"/>
              <a:buChar char="v"/>
            </a:pPr>
            <a:r>
              <a:rPr lang="en-US" sz="2000" b="1" dirty="0" smtClean="0">
                <a:solidFill>
                  <a:srgbClr val="0070C0"/>
                </a:solidFill>
              </a:rPr>
              <a:t>Focus on Long-term Relationships</a:t>
            </a:r>
          </a:p>
          <a:p>
            <a:pPr marL="914400" lvl="1" indent="-457200" algn="just">
              <a:buFont typeface="Wingdings" panose="05000000000000000000" pitchFamily="2" charset="2"/>
              <a:buChar char="v"/>
            </a:pPr>
            <a:endParaRPr lang="en-US" sz="1100" b="1" dirty="0" smtClean="0">
              <a:solidFill>
                <a:srgbClr val="FF9900"/>
              </a:solidFill>
            </a:endParaRPr>
          </a:p>
          <a:p>
            <a:pPr marL="914400" lvl="1" indent="-457200" algn="just">
              <a:buFont typeface="Wingdings" panose="05000000000000000000" pitchFamily="2" charset="2"/>
              <a:buChar char="v"/>
            </a:pPr>
            <a:r>
              <a:rPr lang="en-US" sz="2000" b="1" dirty="0" smtClean="0">
                <a:solidFill>
                  <a:srgbClr val="FF9900"/>
                </a:solidFill>
              </a:rPr>
              <a:t>Ethical Business Conduct</a:t>
            </a:r>
          </a:p>
          <a:p>
            <a:pPr marL="914400" lvl="1" indent="-457200" algn="just">
              <a:buFont typeface="Wingdings" panose="05000000000000000000" pitchFamily="2" charset="2"/>
              <a:buChar char="v"/>
            </a:pPr>
            <a:endParaRPr lang="en-US" sz="1100" b="1" dirty="0" smtClean="0">
              <a:solidFill>
                <a:srgbClr val="0070C0"/>
              </a:solidFill>
            </a:endParaRPr>
          </a:p>
          <a:p>
            <a:pPr marL="914400" lvl="1" indent="-457200" algn="just">
              <a:buFont typeface="Wingdings" panose="05000000000000000000" pitchFamily="2" charset="2"/>
              <a:buChar char="v"/>
            </a:pPr>
            <a:r>
              <a:rPr lang="en-US" sz="2000" b="1" dirty="0" smtClean="0">
                <a:solidFill>
                  <a:srgbClr val="0070C0"/>
                </a:solidFill>
              </a:rPr>
              <a:t>Quality Measurement &amp; Improvement</a:t>
            </a:r>
          </a:p>
          <a:p>
            <a:pPr marL="914400" lvl="1" indent="-457200" algn="just">
              <a:buFont typeface="Wingdings" panose="05000000000000000000" pitchFamily="2" charset="2"/>
              <a:buChar char="v"/>
            </a:pPr>
            <a:endParaRPr lang="en-US" sz="1100" b="1" dirty="0" smtClean="0">
              <a:solidFill>
                <a:srgbClr val="FF9900"/>
              </a:solidFill>
            </a:endParaRPr>
          </a:p>
          <a:p>
            <a:pPr marL="914400" lvl="1" indent="-457200" algn="just">
              <a:buFont typeface="Wingdings" panose="05000000000000000000" pitchFamily="2" charset="2"/>
              <a:buChar char="v"/>
            </a:pPr>
            <a:r>
              <a:rPr lang="en-US" sz="2000" b="1" dirty="0" smtClean="0">
                <a:solidFill>
                  <a:srgbClr val="FF9900"/>
                </a:solidFill>
              </a:rPr>
              <a:t>Ensuring Quality Procurement</a:t>
            </a:r>
          </a:p>
          <a:p>
            <a:pPr marL="914400" lvl="1" indent="-457200" algn="just">
              <a:buFont typeface="Wingdings" panose="05000000000000000000" pitchFamily="2" charset="2"/>
              <a:buChar char="v"/>
            </a:pPr>
            <a:endParaRPr lang="en-US" sz="1100" b="1" dirty="0" smtClean="0">
              <a:solidFill>
                <a:srgbClr val="0070C0"/>
              </a:solidFill>
            </a:endParaRPr>
          </a:p>
          <a:p>
            <a:pPr marL="914400" lvl="1" indent="-457200" algn="just">
              <a:buFont typeface="Wingdings" panose="05000000000000000000" pitchFamily="2" charset="2"/>
              <a:buChar char="v"/>
            </a:pPr>
            <a:r>
              <a:rPr lang="en-US" sz="2000" b="1" dirty="0" smtClean="0">
                <a:solidFill>
                  <a:srgbClr val="0070C0"/>
                </a:solidFill>
              </a:rPr>
              <a:t>Using Modern Technology</a:t>
            </a:r>
          </a:p>
          <a:p>
            <a:pPr marL="914400" lvl="1" indent="-457200" algn="just">
              <a:buFont typeface="Wingdings" panose="05000000000000000000" pitchFamily="2" charset="2"/>
              <a:buChar char="v"/>
            </a:pPr>
            <a:endParaRPr lang="en-US" sz="1100" b="1" dirty="0" smtClean="0">
              <a:solidFill>
                <a:srgbClr val="FF9900"/>
              </a:solidFill>
            </a:endParaRPr>
          </a:p>
          <a:p>
            <a:pPr marL="914400" lvl="1" indent="-457200" algn="just">
              <a:buFont typeface="Wingdings" panose="05000000000000000000" pitchFamily="2" charset="2"/>
              <a:buChar char="v"/>
            </a:pPr>
            <a:r>
              <a:rPr lang="en-US" sz="2000" b="1" dirty="0" smtClean="0">
                <a:solidFill>
                  <a:srgbClr val="FF9900"/>
                </a:solidFill>
              </a:rPr>
              <a:t>Continuous Quality Improvement</a:t>
            </a:r>
          </a:p>
          <a:p>
            <a:pPr marL="914400" lvl="1" indent="-457200" algn="just">
              <a:buFont typeface="Wingdings" panose="05000000000000000000" pitchFamily="2" charset="2"/>
              <a:buChar char="v"/>
            </a:pPr>
            <a:endParaRPr lang="en-US" sz="1100" b="1" dirty="0" smtClean="0">
              <a:solidFill>
                <a:srgbClr val="FF9900"/>
              </a:solidFill>
            </a:endParaRPr>
          </a:p>
          <a:p>
            <a:pPr marL="914400" lvl="1" indent="-457200" algn="just">
              <a:buFont typeface="Wingdings" panose="05000000000000000000" pitchFamily="2" charset="2"/>
              <a:buChar char="v"/>
            </a:pPr>
            <a:r>
              <a:rPr lang="en-US" sz="2000" b="1" dirty="0" smtClean="0">
                <a:solidFill>
                  <a:srgbClr val="0070C0"/>
                </a:solidFill>
              </a:rPr>
              <a:t>Quality Talent Acquisition</a:t>
            </a:r>
          </a:p>
          <a:p>
            <a:pPr marL="342900" indent="-342900" algn="just">
              <a:buFont typeface="Wingdings" panose="05000000000000000000" pitchFamily="2" charset="2"/>
              <a:buChar char="v"/>
            </a:pPr>
            <a:endParaRPr lang="en-US" sz="1600" b="1" dirty="0">
              <a:solidFill>
                <a:srgbClr val="0070C0"/>
              </a:solidFill>
            </a:endParaRPr>
          </a:p>
        </p:txBody>
      </p:sp>
    </p:spTree>
    <p:extLst>
      <p:ext uri="{BB962C8B-B14F-4D97-AF65-F5344CB8AC3E}">
        <p14:creationId xmlns:p14="http://schemas.microsoft.com/office/powerpoint/2010/main" val="36007562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21</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533400" y="152400"/>
            <a:ext cx="8305800" cy="689841"/>
          </a:xfrm>
          <a:prstGeom prst="roundRect">
            <a:avLst>
              <a:gd name="adj" fmla="val 21667"/>
            </a:avLst>
          </a:prstGeom>
        </p:spPr>
        <p:txBody>
          <a:bodyPr/>
          <a:lstStyle/>
          <a:p>
            <a:pPr eaLnBrk="1" hangingPunct="1"/>
            <a:r>
              <a:rPr lang="en-US" sz="3600" b="1" dirty="0" smtClean="0"/>
              <a:t>Operational Policies</a:t>
            </a:r>
          </a:p>
        </p:txBody>
      </p:sp>
      <p:sp>
        <p:nvSpPr>
          <p:cNvPr id="58"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sp>
        <p:nvSpPr>
          <p:cNvPr id="6" name="TextBox 5"/>
          <p:cNvSpPr txBox="1"/>
          <p:nvPr/>
        </p:nvSpPr>
        <p:spPr>
          <a:xfrm>
            <a:off x="838200" y="1517809"/>
            <a:ext cx="7924800"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2800" b="1" dirty="0" smtClean="0">
                <a:solidFill>
                  <a:srgbClr val="0070C0"/>
                </a:solidFill>
              </a:rPr>
              <a:t>CIBL Policy on Business Conduct </a:t>
            </a:r>
          </a:p>
          <a:p>
            <a:pPr marL="457200" indent="-457200" algn="just">
              <a:buFont typeface="Wingdings" panose="05000000000000000000" pitchFamily="2" charset="2"/>
              <a:buChar char="v"/>
            </a:pPr>
            <a:endParaRPr lang="en-US" sz="3200" b="1" dirty="0">
              <a:solidFill>
                <a:srgbClr val="0070C0"/>
              </a:solidFill>
            </a:endParaRPr>
          </a:p>
          <a:p>
            <a:pPr marL="457200" indent="-457200" algn="just">
              <a:buFont typeface="Wingdings" panose="05000000000000000000" pitchFamily="2" charset="2"/>
              <a:buChar char="v"/>
            </a:pPr>
            <a:r>
              <a:rPr lang="en-US" sz="2800" b="1" dirty="0" smtClean="0">
                <a:solidFill>
                  <a:srgbClr val="FF9900"/>
                </a:solidFill>
              </a:rPr>
              <a:t>CIBL Admin Policy</a:t>
            </a:r>
          </a:p>
          <a:p>
            <a:pPr marL="457200" indent="-457200" algn="just">
              <a:buFont typeface="Wingdings" panose="05000000000000000000" pitchFamily="2" charset="2"/>
              <a:buChar char="v"/>
            </a:pPr>
            <a:endParaRPr lang="en-US" sz="3200" b="1" dirty="0">
              <a:solidFill>
                <a:srgbClr val="0070C0"/>
              </a:solidFill>
            </a:endParaRPr>
          </a:p>
          <a:p>
            <a:pPr marL="457200" indent="-457200" algn="just">
              <a:buFont typeface="Wingdings" panose="05000000000000000000" pitchFamily="2" charset="2"/>
              <a:buChar char="v"/>
            </a:pPr>
            <a:r>
              <a:rPr lang="en-US" sz="2800" b="1" dirty="0" smtClean="0">
                <a:solidFill>
                  <a:srgbClr val="0070C0"/>
                </a:solidFill>
              </a:rPr>
              <a:t>CIBL Accounting Policy</a:t>
            </a:r>
          </a:p>
          <a:p>
            <a:pPr marL="457200" indent="-457200" algn="just">
              <a:buFont typeface="Wingdings" panose="05000000000000000000" pitchFamily="2" charset="2"/>
              <a:buChar char="v"/>
            </a:pPr>
            <a:endParaRPr lang="en-US" sz="2800" b="1" dirty="0" smtClean="0">
              <a:solidFill>
                <a:srgbClr val="0070C0"/>
              </a:solidFill>
            </a:endParaRPr>
          </a:p>
          <a:p>
            <a:pPr marL="457200" indent="-457200" algn="just">
              <a:buFont typeface="Wingdings" panose="05000000000000000000" pitchFamily="2" charset="2"/>
              <a:buChar char="v"/>
            </a:pPr>
            <a:r>
              <a:rPr lang="en-US" sz="2800" b="1" dirty="0" smtClean="0">
                <a:solidFill>
                  <a:srgbClr val="FF9900"/>
                </a:solidFill>
              </a:rPr>
              <a:t>CIBL Talent Acquisition Process</a:t>
            </a:r>
          </a:p>
          <a:p>
            <a:pPr marL="342900" indent="-342900" algn="just">
              <a:buFont typeface="Wingdings" panose="05000000000000000000" pitchFamily="2" charset="2"/>
              <a:buChar char="v"/>
            </a:pPr>
            <a:endParaRPr lang="en-US" sz="2000" b="1" dirty="0">
              <a:solidFill>
                <a:srgbClr val="FFC000"/>
              </a:solidFill>
            </a:endParaRPr>
          </a:p>
        </p:txBody>
      </p:sp>
    </p:spTree>
    <p:extLst>
      <p:ext uri="{BB962C8B-B14F-4D97-AF65-F5344CB8AC3E}">
        <p14:creationId xmlns:p14="http://schemas.microsoft.com/office/powerpoint/2010/main" val="1323520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22</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210852"/>
            <a:ext cx="8305800" cy="689841"/>
          </a:xfrm>
          <a:prstGeom prst="roundRect">
            <a:avLst>
              <a:gd name="adj" fmla="val 21667"/>
            </a:avLst>
          </a:prstGeom>
        </p:spPr>
        <p:txBody>
          <a:bodyPr/>
          <a:lstStyle/>
          <a:p>
            <a:pPr eaLnBrk="1" hangingPunct="1"/>
            <a:r>
              <a:rPr lang="en-US" sz="2800" b="1" dirty="0" smtClean="0"/>
              <a:t>Office Locations</a:t>
            </a:r>
          </a:p>
        </p:txBody>
      </p:sp>
      <p:sp>
        <p:nvSpPr>
          <p:cNvPr id="8" name="Rectangle 7"/>
          <p:cNvSpPr/>
          <p:nvPr/>
        </p:nvSpPr>
        <p:spPr>
          <a:xfrm>
            <a:off x="609600" y="2143385"/>
            <a:ext cx="8458200" cy="3139321"/>
          </a:xfrm>
          <a:prstGeom prst="rect">
            <a:avLst/>
          </a:prstGeom>
        </p:spPr>
        <p:txBody>
          <a:bodyPr wrap="square">
            <a:spAutoFit/>
          </a:bodyPr>
          <a:lstStyle/>
          <a:p>
            <a:endParaRPr lang="en-US" b="1" dirty="0" smtClean="0">
              <a:solidFill>
                <a:srgbClr val="002060"/>
              </a:solidFill>
            </a:endParaRPr>
          </a:p>
          <a:p>
            <a:r>
              <a:rPr lang="en-US" b="1" dirty="0" smtClean="0">
                <a:solidFill>
                  <a:srgbClr val="002060"/>
                </a:solidFill>
              </a:rPr>
              <a:t>Corporate </a:t>
            </a:r>
            <a:r>
              <a:rPr lang="en-US" b="1" dirty="0">
                <a:solidFill>
                  <a:srgbClr val="002060"/>
                </a:solidFill>
              </a:rPr>
              <a:t>Office: </a:t>
            </a:r>
            <a:endParaRPr lang="en-US" dirty="0">
              <a:solidFill>
                <a:srgbClr val="002060"/>
              </a:solidFill>
            </a:endParaRPr>
          </a:p>
          <a:p>
            <a:r>
              <a:rPr lang="en-US" dirty="0" smtClean="0">
                <a:solidFill>
                  <a:srgbClr val="002060"/>
                </a:solidFill>
              </a:rPr>
              <a:t>TCB </a:t>
            </a:r>
            <a:r>
              <a:rPr lang="en-US" dirty="0" err="1" smtClean="0">
                <a:solidFill>
                  <a:srgbClr val="002060"/>
                </a:solidFill>
              </a:rPr>
              <a:t>Bhaban</a:t>
            </a:r>
            <a:r>
              <a:rPr lang="en-US" dirty="0" smtClean="0">
                <a:solidFill>
                  <a:srgbClr val="002060"/>
                </a:solidFill>
              </a:rPr>
              <a:t> (8</a:t>
            </a:r>
            <a:r>
              <a:rPr lang="en-US" baseline="30000" dirty="0" smtClean="0">
                <a:solidFill>
                  <a:srgbClr val="002060"/>
                </a:solidFill>
              </a:rPr>
              <a:t>th</a:t>
            </a:r>
            <a:r>
              <a:rPr lang="en-US" dirty="0" smtClean="0">
                <a:solidFill>
                  <a:srgbClr val="002060"/>
                </a:solidFill>
              </a:rPr>
              <a:t> Fl.), 1 </a:t>
            </a:r>
            <a:r>
              <a:rPr lang="en-US" dirty="0" err="1" smtClean="0">
                <a:solidFill>
                  <a:srgbClr val="002060"/>
                </a:solidFill>
              </a:rPr>
              <a:t>Karwan</a:t>
            </a:r>
            <a:r>
              <a:rPr lang="en-US" dirty="0" smtClean="0">
                <a:solidFill>
                  <a:srgbClr val="002060"/>
                </a:solidFill>
              </a:rPr>
              <a:t> Bazar, Dhaka </a:t>
            </a:r>
            <a:r>
              <a:rPr lang="en-US" dirty="0">
                <a:solidFill>
                  <a:srgbClr val="002060"/>
                </a:solidFill>
              </a:rPr>
              <a:t>- </a:t>
            </a:r>
            <a:r>
              <a:rPr lang="en-US" dirty="0" smtClean="0">
                <a:solidFill>
                  <a:srgbClr val="002060"/>
                </a:solidFill>
              </a:rPr>
              <a:t>1215, Bangladesh</a:t>
            </a:r>
          </a:p>
          <a:p>
            <a:endParaRPr lang="en-US" b="1" dirty="0" smtClean="0">
              <a:solidFill>
                <a:srgbClr val="002060"/>
              </a:solidFill>
            </a:endParaRPr>
          </a:p>
          <a:p>
            <a:endParaRPr lang="en-US" b="1" dirty="0" smtClean="0">
              <a:solidFill>
                <a:srgbClr val="FF9900"/>
              </a:solidFill>
            </a:endParaRPr>
          </a:p>
          <a:p>
            <a:r>
              <a:rPr lang="en-US" b="1" dirty="0" smtClean="0">
                <a:solidFill>
                  <a:srgbClr val="FF9900"/>
                </a:solidFill>
              </a:rPr>
              <a:t>Registered Office &amp; Training Center: </a:t>
            </a:r>
            <a:endParaRPr lang="en-US" dirty="0">
              <a:solidFill>
                <a:srgbClr val="FF9900"/>
              </a:solidFill>
            </a:endParaRPr>
          </a:p>
          <a:p>
            <a:r>
              <a:rPr lang="en-US" dirty="0" err="1">
                <a:solidFill>
                  <a:srgbClr val="FF9900"/>
                </a:solidFill>
              </a:rPr>
              <a:t>Nakshi</a:t>
            </a:r>
            <a:r>
              <a:rPr lang="en-US" dirty="0">
                <a:solidFill>
                  <a:srgbClr val="FF9900"/>
                </a:solidFill>
              </a:rPr>
              <a:t> Homes </a:t>
            </a:r>
            <a:r>
              <a:rPr lang="en-US" dirty="0" smtClean="0">
                <a:solidFill>
                  <a:srgbClr val="FF9900"/>
                </a:solidFill>
              </a:rPr>
              <a:t>(5</a:t>
            </a:r>
            <a:r>
              <a:rPr lang="en-US" baseline="30000" dirty="0" smtClean="0">
                <a:solidFill>
                  <a:srgbClr val="FF9900"/>
                </a:solidFill>
              </a:rPr>
              <a:t>th </a:t>
            </a:r>
            <a:r>
              <a:rPr lang="en-US" dirty="0" smtClean="0">
                <a:solidFill>
                  <a:srgbClr val="FF9900"/>
                </a:solidFill>
              </a:rPr>
              <a:t> / 1</a:t>
            </a:r>
            <a:r>
              <a:rPr lang="en-US" baseline="30000" dirty="0" smtClean="0">
                <a:solidFill>
                  <a:srgbClr val="FF9900"/>
                </a:solidFill>
              </a:rPr>
              <a:t>st</a:t>
            </a:r>
            <a:r>
              <a:rPr lang="en-US" dirty="0" smtClean="0">
                <a:solidFill>
                  <a:srgbClr val="FF9900"/>
                </a:solidFill>
              </a:rPr>
              <a:t> Floor</a:t>
            </a:r>
            <a:r>
              <a:rPr lang="en-US" dirty="0">
                <a:solidFill>
                  <a:srgbClr val="FF9900"/>
                </a:solidFill>
              </a:rPr>
              <a:t>), 6/1A, </a:t>
            </a:r>
            <a:r>
              <a:rPr lang="en-US" dirty="0" err="1">
                <a:solidFill>
                  <a:srgbClr val="FF9900"/>
                </a:solidFill>
              </a:rPr>
              <a:t>Segunbagicha</a:t>
            </a:r>
            <a:r>
              <a:rPr lang="en-US" dirty="0">
                <a:solidFill>
                  <a:srgbClr val="FF9900"/>
                </a:solidFill>
              </a:rPr>
              <a:t>, Dhaka - 1000, Bangladesh</a:t>
            </a:r>
          </a:p>
          <a:p>
            <a:endParaRPr lang="en-US" b="1" dirty="0" smtClean="0">
              <a:solidFill>
                <a:srgbClr val="002060"/>
              </a:solidFill>
            </a:endParaRPr>
          </a:p>
          <a:p>
            <a:endParaRPr lang="en-US" b="1" dirty="0" smtClean="0">
              <a:solidFill>
                <a:srgbClr val="002060"/>
              </a:solidFill>
            </a:endParaRPr>
          </a:p>
          <a:p>
            <a:endParaRPr lang="en-US" b="1" dirty="0" smtClean="0">
              <a:solidFill>
                <a:srgbClr val="002060"/>
              </a:solidFill>
            </a:endParaRP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sp>
        <p:nvSpPr>
          <p:cNvPr id="2" name="Rectangle 1"/>
          <p:cNvSpPr/>
          <p:nvPr/>
        </p:nvSpPr>
        <p:spPr>
          <a:xfrm>
            <a:off x="605050" y="4544042"/>
            <a:ext cx="8005549" cy="1200329"/>
          </a:xfrm>
          <a:prstGeom prst="rect">
            <a:avLst/>
          </a:prstGeom>
        </p:spPr>
        <p:txBody>
          <a:bodyPr wrap="square">
            <a:spAutoFit/>
          </a:bodyPr>
          <a:lstStyle/>
          <a:p>
            <a:r>
              <a:rPr lang="en-US" dirty="0" smtClean="0"/>
              <a:t>Please </a:t>
            </a:r>
            <a:r>
              <a:rPr lang="en-US" dirty="0"/>
              <a:t>Contact: </a:t>
            </a:r>
          </a:p>
          <a:p>
            <a:r>
              <a:rPr lang="en-US" dirty="0" smtClean="0"/>
              <a:t>Tel: 88-02-8189003-4</a:t>
            </a:r>
            <a:r>
              <a:rPr lang="en-US" dirty="0"/>
              <a:t>, </a:t>
            </a:r>
            <a:r>
              <a:rPr lang="en-US" dirty="0" smtClean="0"/>
              <a:t>88-09678205596</a:t>
            </a:r>
          </a:p>
          <a:p>
            <a:r>
              <a:rPr lang="en-US" dirty="0" smtClean="0"/>
              <a:t>Mob: +8801711991803, +8801847024064</a:t>
            </a:r>
            <a:endParaRPr lang="en-US" dirty="0"/>
          </a:p>
          <a:p>
            <a:r>
              <a:rPr lang="en-US" dirty="0" smtClean="0"/>
              <a:t>E-Mail</a:t>
            </a:r>
            <a:r>
              <a:rPr lang="en-US" dirty="0"/>
              <a:t>: </a:t>
            </a:r>
            <a:r>
              <a:rPr lang="en-US" dirty="0" smtClean="0"/>
              <a:t>sales.mkt@cibl-bd.com </a:t>
            </a:r>
            <a:endParaRPr lang="en-US" dirty="0"/>
          </a:p>
        </p:txBody>
      </p:sp>
    </p:spTree>
    <p:extLst>
      <p:ext uri="{BB962C8B-B14F-4D97-AF65-F5344CB8AC3E}">
        <p14:creationId xmlns:p14="http://schemas.microsoft.com/office/powerpoint/2010/main" val="1339289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CAA4C215-51AF-41A7-872C-DBCAAFBE7D0B}" type="slidenum">
              <a:rPr lang="en-US" smtClean="0">
                <a:solidFill>
                  <a:srgbClr val="000066"/>
                </a:solidFill>
                <a:latin typeface="Trebuchet MS" pitchFamily="34" charset="0"/>
              </a:rPr>
              <a:pPr eaLnBrk="1" hangingPunct="1">
                <a:defRPr/>
              </a:pPr>
              <a:t>3</a:t>
            </a:fld>
            <a:endParaRPr lang="en-US" smtClean="0">
              <a:solidFill>
                <a:srgbClr val="000066"/>
              </a:solidFill>
              <a:latin typeface="Trebuchet MS" pitchFamily="34" charset="0"/>
            </a:endParaRPr>
          </a:p>
        </p:txBody>
      </p:sp>
      <p:sp>
        <p:nvSpPr>
          <p:cNvPr id="17411" name="AutoShape 4"/>
          <p:cNvSpPr>
            <a:spLocks noGrp="1" noChangeArrowheads="1"/>
          </p:cNvSpPr>
          <p:nvPr>
            <p:ph type="title"/>
          </p:nvPr>
        </p:nvSpPr>
        <p:spPr>
          <a:xfrm>
            <a:off x="457200" y="79375"/>
            <a:ext cx="8001000" cy="758825"/>
          </a:xfrm>
          <a:prstGeom prst="roundRect">
            <a:avLst>
              <a:gd name="adj" fmla="val 21667"/>
            </a:avLst>
          </a:prstGeom>
        </p:spPr>
        <p:txBody>
          <a:bodyPr/>
          <a:lstStyle/>
          <a:p>
            <a:pPr eaLnBrk="1" hangingPunct="1"/>
            <a:r>
              <a:rPr lang="en-US" b="1" dirty="0" smtClean="0"/>
              <a:t>Awards and Certifications-1</a:t>
            </a:r>
          </a:p>
        </p:txBody>
      </p:sp>
      <p:sp>
        <p:nvSpPr>
          <p:cNvPr id="6"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sp>
        <p:nvSpPr>
          <p:cNvPr id="8" name="TextBox 7"/>
          <p:cNvSpPr txBox="1"/>
          <p:nvPr/>
        </p:nvSpPr>
        <p:spPr>
          <a:xfrm>
            <a:off x="457200" y="1042511"/>
            <a:ext cx="8458200" cy="707886"/>
          </a:xfrm>
          <a:prstGeom prst="rect">
            <a:avLst/>
          </a:prstGeom>
          <a:noFill/>
        </p:spPr>
        <p:txBody>
          <a:bodyPr wrap="square" rtlCol="0">
            <a:spAutoFit/>
          </a:bodyPr>
          <a:lstStyle/>
          <a:p>
            <a:pPr marL="285750" indent="-285750" algn="just">
              <a:buFont typeface="Wingdings" panose="05000000000000000000" pitchFamily="2" charset="2"/>
              <a:buChar char=""/>
            </a:pPr>
            <a:r>
              <a:rPr lang="en-US" sz="2000" b="1" dirty="0" smtClean="0">
                <a:solidFill>
                  <a:srgbClr val="0070C0"/>
                </a:solidFill>
              </a:rPr>
              <a:t>Winner of “</a:t>
            </a:r>
            <a:r>
              <a:rPr lang="en-US" sz="2000" b="1" dirty="0" smtClean="0">
                <a:solidFill>
                  <a:srgbClr val="FF9900"/>
                </a:solidFill>
              </a:rPr>
              <a:t>National Productivity and Quality Excellence Award</a:t>
            </a:r>
            <a:r>
              <a:rPr lang="en-US" sz="2000" b="1" dirty="0" smtClean="0">
                <a:solidFill>
                  <a:srgbClr val="0070C0"/>
                </a:solidFill>
              </a:rPr>
              <a:t>” given by Ministry of Industries (</a:t>
            </a:r>
            <a:r>
              <a:rPr lang="en-US" sz="2000" b="1" dirty="0" err="1" smtClean="0">
                <a:solidFill>
                  <a:srgbClr val="0070C0"/>
                </a:solidFill>
              </a:rPr>
              <a:t>MoI</a:t>
            </a:r>
            <a:r>
              <a:rPr lang="en-US" sz="2000" b="1" dirty="0" smtClean="0">
                <a:solidFill>
                  <a:srgbClr val="0070C0"/>
                </a:solidFill>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909734"/>
            <a:ext cx="1603271" cy="220237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7180" y="1981200"/>
            <a:ext cx="5162051" cy="2687535"/>
          </a:xfrm>
          <a:prstGeom prst="rect">
            <a:avLst/>
          </a:prstGeom>
        </p:spPr>
      </p:pic>
      <p:sp>
        <p:nvSpPr>
          <p:cNvPr id="9" name="TextBox 8"/>
          <p:cNvSpPr txBox="1"/>
          <p:nvPr/>
        </p:nvSpPr>
        <p:spPr>
          <a:xfrm>
            <a:off x="3565523" y="4861173"/>
            <a:ext cx="5183708" cy="1615827"/>
          </a:xfrm>
          <a:prstGeom prst="rect">
            <a:avLst/>
          </a:prstGeom>
          <a:noFill/>
        </p:spPr>
        <p:txBody>
          <a:bodyPr wrap="square" rtlCol="0">
            <a:spAutoFit/>
          </a:bodyPr>
          <a:lstStyle/>
          <a:p>
            <a:pPr algn="just"/>
            <a:r>
              <a:rPr lang="en-US" sz="1100" b="1" dirty="0">
                <a:solidFill>
                  <a:srgbClr val="0070C0"/>
                </a:solidFill>
              </a:rPr>
              <a:t>CIBL Technology Consultants Limited (CIBL)</a:t>
            </a:r>
            <a:r>
              <a:rPr lang="en-US" sz="1100" dirty="0">
                <a:solidFill>
                  <a:srgbClr val="0070C0"/>
                </a:solidFill>
              </a:rPr>
              <a:t>, one of the fastest growing Software Development and System Integration Service Provider in Bangladesh, has been awarded with the </a:t>
            </a:r>
            <a:r>
              <a:rPr lang="en-US" sz="1100" b="1" dirty="0">
                <a:solidFill>
                  <a:srgbClr val="0070C0"/>
                </a:solidFill>
              </a:rPr>
              <a:t>'National Productivity and Quality Excellence Award</a:t>
            </a:r>
            <a:r>
              <a:rPr lang="en-US" sz="1100" dirty="0">
                <a:solidFill>
                  <a:srgbClr val="0070C0"/>
                </a:solidFill>
              </a:rPr>
              <a:t>' by the </a:t>
            </a:r>
            <a:r>
              <a:rPr lang="en-US" sz="1100" b="1" dirty="0">
                <a:solidFill>
                  <a:srgbClr val="0070C0"/>
                </a:solidFill>
              </a:rPr>
              <a:t>National Productivity Organization (NPO)</a:t>
            </a:r>
            <a:r>
              <a:rPr lang="en-US" sz="1100" dirty="0">
                <a:solidFill>
                  <a:srgbClr val="0070C0"/>
                </a:solidFill>
              </a:rPr>
              <a:t> under the </a:t>
            </a:r>
            <a:r>
              <a:rPr lang="en-US" sz="1100" b="1" dirty="0">
                <a:solidFill>
                  <a:srgbClr val="0070C0"/>
                </a:solidFill>
              </a:rPr>
              <a:t>Ministry of Industries</a:t>
            </a:r>
            <a:r>
              <a:rPr lang="en-US" sz="1100" dirty="0">
                <a:solidFill>
                  <a:srgbClr val="0070C0"/>
                </a:solidFill>
              </a:rPr>
              <a:t> of Government of People's Republic of Bangladesh for consistent improvement in Productivity and Quality of its Products and Services as the First Software Development, Systems Integration and related IT Services Provider Company of Bangladesh.</a:t>
            </a:r>
            <a:endParaRPr lang="en-US" sz="1100" b="1" dirty="0" smtClean="0">
              <a:solidFill>
                <a:srgbClr val="0070C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752" y="4264512"/>
            <a:ext cx="3153765" cy="2286000"/>
          </a:xfrm>
          <a:prstGeom prst="rect">
            <a:avLst/>
          </a:prstGeom>
        </p:spPr>
      </p:pic>
    </p:spTree>
    <p:extLst>
      <p:ext uri="{BB962C8B-B14F-4D97-AF65-F5344CB8AC3E}">
        <p14:creationId xmlns:p14="http://schemas.microsoft.com/office/powerpoint/2010/main" val="33177651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CAA4C215-51AF-41A7-872C-DBCAAFBE7D0B}" type="slidenum">
              <a:rPr lang="en-US" smtClean="0">
                <a:solidFill>
                  <a:srgbClr val="000066"/>
                </a:solidFill>
                <a:latin typeface="Trebuchet MS" pitchFamily="34" charset="0"/>
              </a:rPr>
              <a:pPr eaLnBrk="1" hangingPunct="1">
                <a:defRPr/>
              </a:pPr>
              <a:t>4</a:t>
            </a:fld>
            <a:endParaRPr lang="en-US" smtClean="0">
              <a:solidFill>
                <a:srgbClr val="000066"/>
              </a:solidFill>
              <a:latin typeface="Trebuchet MS" pitchFamily="34" charset="0"/>
            </a:endParaRPr>
          </a:p>
        </p:txBody>
      </p:sp>
      <p:sp>
        <p:nvSpPr>
          <p:cNvPr id="17411" name="AutoShape 4"/>
          <p:cNvSpPr>
            <a:spLocks noGrp="1" noChangeArrowheads="1"/>
          </p:cNvSpPr>
          <p:nvPr>
            <p:ph type="title"/>
          </p:nvPr>
        </p:nvSpPr>
        <p:spPr>
          <a:xfrm>
            <a:off x="457200" y="79375"/>
            <a:ext cx="8001000" cy="758825"/>
          </a:xfrm>
          <a:prstGeom prst="roundRect">
            <a:avLst>
              <a:gd name="adj" fmla="val 21667"/>
            </a:avLst>
          </a:prstGeom>
        </p:spPr>
        <p:txBody>
          <a:bodyPr/>
          <a:lstStyle/>
          <a:p>
            <a:pPr eaLnBrk="1" hangingPunct="1"/>
            <a:r>
              <a:rPr lang="en-US" b="1" dirty="0" smtClean="0"/>
              <a:t>Awards and Certifications-1</a:t>
            </a:r>
          </a:p>
        </p:txBody>
      </p:sp>
      <p:sp>
        <p:nvSpPr>
          <p:cNvPr id="6"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sp>
        <p:nvSpPr>
          <p:cNvPr id="8" name="TextBox 7"/>
          <p:cNvSpPr txBox="1"/>
          <p:nvPr/>
        </p:nvSpPr>
        <p:spPr>
          <a:xfrm>
            <a:off x="457200" y="1042511"/>
            <a:ext cx="8458200" cy="400110"/>
          </a:xfrm>
          <a:prstGeom prst="rect">
            <a:avLst/>
          </a:prstGeom>
          <a:noFill/>
        </p:spPr>
        <p:txBody>
          <a:bodyPr wrap="square" rtlCol="0">
            <a:spAutoFit/>
          </a:bodyPr>
          <a:lstStyle/>
          <a:p>
            <a:pPr marL="285750" indent="-285750" algn="just">
              <a:buFont typeface="Wingdings" panose="05000000000000000000" pitchFamily="2" charset="2"/>
              <a:buChar char=""/>
            </a:pPr>
            <a:r>
              <a:rPr lang="en-US" sz="2000" b="1" dirty="0" smtClean="0">
                <a:solidFill>
                  <a:srgbClr val="0070C0"/>
                </a:solidFill>
              </a:rPr>
              <a:t>As ISO 9001:2008 Quality Certified Company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688" y="1646932"/>
            <a:ext cx="3205612" cy="48006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1300" y="2516773"/>
            <a:ext cx="4724400" cy="2657475"/>
          </a:xfrm>
          <a:prstGeom prst="rect">
            <a:avLst/>
          </a:prstGeom>
        </p:spPr>
      </p:pic>
    </p:spTree>
    <p:extLst>
      <p:ext uri="{BB962C8B-B14F-4D97-AF65-F5344CB8AC3E}">
        <p14:creationId xmlns:p14="http://schemas.microsoft.com/office/powerpoint/2010/main" val="3643188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AutoShape 4"/>
          <p:cNvSpPr>
            <a:spLocks noGrp="1" noChangeArrowheads="1"/>
          </p:cNvSpPr>
          <p:nvPr>
            <p:ph type="title"/>
          </p:nvPr>
        </p:nvSpPr>
        <p:spPr>
          <a:xfrm>
            <a:off x="457200" y="0"/>
            <a:ext cx="8001000" cy="758825"/>
          </a:xfrm>
          <a:prstGeom prst="roundRect">
            <a:avLst>
              <a:gd name="adj" fmla="val 21667"/>
            </a:avLst>
          </a:prstGeom>
        </p:spPr>
        <p:txBody>
          <a:bodyPr/>
          <a:lstStyle/>
          <a:p>
            <a:pPr eaLnBrk="1" hangingPunct="1"/>
            <a:r>
              <a:rPr lang="en-US" b="1" dirty="0" smtClean="0"/>
              <a:t>Major Business Focus</a:t>
            </a:r>
          </a:p>
        </p:txBody>
      </p:sp>
      <p:sp>
        <p:nvSpPr>
          <p:cNvPr id="109"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grpSp>
        <p:nvGrpSpPr>
          <p:cNvPr id="108" name="Group 1"/>
          <p:cNvGrpSpPr>
            <a:grpSpLocks/>
          </p:cNvGrpSpPr>
          <p:nvPr/>
        </p:nvGrpSpPr>
        <p:grpSpPr bwMode="auto">
          <a:xfrm>
            <a:off x="419100" y="1125538"/>
            <a:ext cx="8494713" cy="4921250"/>
            <a:chOff x="419100" y="1124744"/>
            <a:chExt cx="8494713" cy="4921250"/>
          </a:xfrm>
        </p:grpSpPr>
        <p:sp>
          <p:nvSpPr>
            <p:cNvPr id="110" name="Freeform 353"/>
            <p:cNvSpPr>
              <a:spLocks/>
            </p:cNvSpPr>
            <p:nvPr/>
          </p:nvSpPr>
          <p:spPr bwMode="auto">
            <a:xfrm>
              <a:off x="542925" y="3240882"/>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350"/>
            <p:cNvSpPr>
              <a:spLocks/>
            </p:cNvSpPr>
            <p:nvPr/>
          </p:nvSpPr>
          <p:spPr bwMode="auto">
            <a:xfrm>
              <a:off x="542925" y="3983832"/>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 name="Rectangle 352"/>
            <p:cNvSpPr>
              <a:spLocks noChangeArrowheads="1"/>
            </p:cNvSpPr>
            <p:nvPr/>
          </p:nvSpPr>
          <p:spPr bwMode="auto">
            <a:xfrm>
              <a:off x="752475" y="3393282"/>
              <a:ext cx="1152525" cy="3286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Application Management</a:t>
              </a:r>
            </a:p>
          </p:txBody>
        </p:sp>
        <p:sp>
          <p:nvSpPr>
            <p:cNvPr id="113" name="Freeform 374"/>
            <p:cNvSpPr>
              <a:spLocks/>
            </p:cNvSpPr>
            <p:nvPr/>
          </p:nvSpPr>
          <p:spPr bwMode="auto">
            <a:xfrm>
              <a:off x="555625" y="4707732"/>
              <a:ext cx="1514475" cy="609600"/>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Rectangle 498"/>
            <p:cNvSpPr>
              <a:spLocks noChangeArrowheads="1"/>
            </p:cNvSpPr>
            <p:nvPr/>
          </p:nvSpPr>
          <p:spPr bwMode="auto">
            <a:xfrm>
              <a:off x="576263" y="4009232"/>
              <a:ext cx="1400175" cy="4937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pPr>
              <a:r>
                <a:rPr lang="en-US" altLang="en-US" sz="1200" b="1">
                  <a:solidFill>
                    <a:schemeClr val="bg1"/>
                  </a:solidFill>
                  <a:latin typeface="Calibri" panose="020F0502020204030204" pitchFamily="34" charset="0"/>
                </a:rPr>
                <a:t>Testing  &amp; Performance Engineering </a:t>
              </a:r>
            </a:p>
          </p:txBody>
        </p:sp>
        <p:grpSp>
          <p:nvGrpSpPr>
            <p:cNvPr id="115" name="Group 146"/>
            <p:cNvGrpSpPr>
              <a:grpSpLocks/>
            </p:cNvGrpSpPr>
            <p:nvPr/>
          </p:nvGrpSpPr>
          <p:grpSpPr bwMode="auto">
            <a:xfrm>
              <a:off x="457200" y="1520032"/>
              <a:ext cx="1822450" cy="758825"/>
              <a:chOff x="403225" y="1484198"/>
              <a:chExt cx="1122363" cy="441325"/>
            </a:xfrm>
          </p:grpSpPr>
          <p:sp>
            <p:nvSpPr>
              <p:cNvPr id="160" name="Freeform 457"/>
              <p:cNvSpPr>
                <a:spLocks/>
              </p:cNvSpPr>
              <p:nvPr/>
            </p:nvSpPr>
            <p:spPr bwMode="auto">
              <a:xfrm>
                <a:off x="403225" y="1484198"/>
                <a:ext cx="1122363" cy="441325"/>
              </a:xfrm>
              <a:custGeom>
                <a:avLst/>
                <a:gdLst>
                  <a:gd name="T0" fmla="*/ 2147483646 w 465"/>
                  <a:gd name="T1" fmla="*/ 0 h 218"/>
                  <a:gd name="T2" fmla="*/ 2147483646 w 465"/>
                  <a:gd name="T3" fmla="*/ 0 h 218"/>
                  <a:gd name="T4" fmla="*/ 2147483646 w 465"/>
                  <a:gd name="T5" fmla="*/ 2147483646 h 218"/>
                  <a:gd name="T6" fmla="*/ 2147483646 w 465"/>
                  <a:gd name="T7" fmla="*/ 2147483646 h 218"/>
                  <a:gd name="T8" fmla="*/ 0 w 465"/>
                  <a:gd name="T9" fmla="*/ 2147483646 h 218"/>
                  <a:gd name="T10" fmla="*/ 2147483646 w 465"/>
                  <a:gd name="T11" fmla="*/ 2147483646 h 218"/>
                  <a:gd name="T12" fmla="*/ 2147483646 w 465"/>
                  <a:gd name="T13" fmla="*/ 0 h 218"/>
                  <a:gd name="T14" fmla="*/ 0 60000 65536"/>
                  <a:gd name="T15" fmla="*/ 0 60000 65536"/>
                  <a:gd name="T16" fmla="*/ 0 60000 65536"/>
                  <a:gd name="T17" fmla="*/ 0 60000 65536"/>
                  <a:gd name="T18" fmla="*/ 0 60000 65536"/>
                  <a:gd name="T19" fmla="*/ 0 60000 65536"/>
                  <a:gd name="T20" fmla="*/ 0 60000 65536"/>
                  <a:gd name="T21" fmla="*/ 0 w 465"/>
                  <a:gd name="T22" fmla="*/ 0 h 218"/>
                  <a:gd name="T23" fmla="*/ 465 w 465"/>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 h="218">
                    <a:moveTo>
                      <a:pt x="1" y="0"/>
                    </a:moveTo>
                    <a:lnTo>
                      <a:pt x="358" y="0"/>
                    </a:lnTo>
                    <a:lnTo>
                      <a:pt x="465" y="114"/>
                    </a:lnTo>
                    <a:lnTo>
                      <a:pt x="357" y="218"/>
                    </a:lnTo>
                    <a:lnTo>
                      <a:pt x="0" y="218"/>
                    </a:lnTo>
                    <a:lnTo>
                      <a:pt x="108" y="114"/>
                    </a:lnTo>
                    <a:lnTo>
                      <a:pt x="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Rectangle 469"/>
              <p:cNvSpPr>
                <a:spLocks noChangeArrowheads="1"/>
              </p:cNvSpPr>
              <p:nvPr/>
            </p:nvSpPr>
            <p:spPr bwMode="auto">
              <a:xfrm>
                <a:off x="682456" y="1540237"/>
                <a:ext cx="651325" cy="33450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9000"/>
                  </a:lnSpc>
                  <a:buClr>
                    <a:srgbClr val="000000"/>
                  </a:buClr>
                  <a:buSzPct val="100000"/>
                  <a:buFont typeface="Arial" panose="020B0604020202020204" pitchFamily="34" charset="0"/>
                  <a:buNone/>
                </a:pPr>
                <a:r>
                  <a:rPr lang="en-US" altLang="en-US" sz="1400" b="1">
                    <a:solidFill>
                      <a:schemeClr val="bg1"/>
                    </a:solidFill>
                    <a:latin typeface="Calibri" panose="020F0502020204030204" pitchFamily="34" charset="0"/>
                  </a:rPr>
                  <a:t>Software</a:t>
                </a:r>
              </a:p>
              <a:p>
                <a:pPr eaLnBrk="1" hangingPunct="1">
                  <a:lnSpc>
                    <a:spcPct val="89000"/>
                  </a:lnSpc>
                  <a:buClr>
                    <a:srgbClr val="000000"/>
                  </a:buClr>
                  <a:buSzPct val="100000"/>
                  <a:buFont typeface="Arial" panose="020B0604020202020204" pitchFamily="34" charset="0"/>
                  <a:buNone/>
                </a:pPr>
                <a:r>
                  <a:rPr lang="en-US" altLang="en-US" sz="1400" b="1">
                    <a:solidFill>
                      <a:schemeClr val="bg1"/>
                    </a:solidFill>
                    <a:latin typeface="Calibri" panose="020F0502020204030204" pitchFamily="34" charset="0"/>
                  </a:rPr>
                  <a:t>Development</a:t>
                </a:r>
              </a:p>
              <a:p>
                <a:pPr eaLnBrk="1" hangingPunct="1">
                  <a:lnSpc>
                    <a:spcPct val="89000"/>
                  </a:lnSpc>
                  <a:buClr>
                    <a:srgbClr val="000000"/>
                  </a:buClr>
                  <a:buSzPct val="100000"/>
                  <a:buFont typeface="Arial" panose="020B0604020202020204" pitchFamily="34" charset="0"/>
                  <a:buNone/>
                </a:pPr>
                <a:r>
                  <a:rPr lang="en-US" altLang="en-US" sz="1400" b="1">
                    <a:solidFill>
                      <a:schemeClr val="bg1"/>
                    </a:solidFill>
                    <a:latin typeface="Calibri" panose="020F0502020204030204" pitchFamily="34" charset="0"/>
                  </a:rPr>
                  <a:t> &amp; Support</a:t>
                </a:r>
              </a:p>
            </p:txBody>
          </p:sp>
        </p:grpSp>
        <p:grpSp>
          <p:nvGrpSpPr>
            <p:cNvPr id="116" name="Group 147"/>
            <p:cNvGrpSpPr>
              <a:grpSpLocks/>
            </p:cNvGrpSpPr>
            <p:nvPr/>
          </p:nvGrpSpPr>
          <p:grpSpPr bwMode="auto">
            <a:xfrm>
              <a:off x="2743200" y="1520032"/>
              <a:ext cx="1824038" cy="758825"/>
              <a:chOff x="2194645" y="1484198"/>
              <a:chExt cx="1123950" cy="441325"/>
            </a:xfrm>
          </p:grpSpPr>
          <p:sp>
            <p:nvSpPr>
              <p:cNvPr id="158" name="Freeform 458"/>
              <p:cNvSpPr>
                <a:spLocks/>
              </p:cNvSpPr>
              <p:nvPr/>
            </p:nvSpPr>
            <p:spPr bwMode="auto">
              <a:xfrm>
                <a:off x="2194645" y="1484198"/>
                <a:ext cx="1123950" cy="441325"/>
              </a:xfrm>
              <a:custGeom>
                <a:avLst/>
                <a:gdLst>
                  <a:gd name="T0" fmla="*/ 2147483646 w 465"/>
                  <a:gd name="T1" fmla="*/ 0 h 218"/>
                  <a:gd name="T2" fmla="*/ 2147483646 w 465"/>
                  <a:gd name="T3" fmla="*/ 0 h 218"/>
                  <a:gd name="T4" fmla="*/ 2147483646 w 465"/>
                  <a:gd name="T5" fmla="*/ 2147483646 h 218"/>
                  <a:gd name="T6" fmla="*/ 2147483646 w 465"/>
                  <a:gd name="T7" fmla="*/ 2147483646 h 218"/>
                  <a:gd name="T8" fmla="*/ 0 w 465"/>
                  <a:gd name="T9" fmla="*/ 2147483646 h 218"/>
                  <a:gd name="T10" fmla="*/ 2147483646 w 465"/>
                  <a:gd name="T11" fmla="*/ 2147483646 h 218"/>
                  <a:gd name="T12" fmla="*/ 2147483646 w 465"/>
                  <a:gd name="T13" fmla="*/ 0 h 218"/>
                  <a:gd name="T14" fmla="*/ 0 60000 65536"/>
                  <a:gd name="T15" fmla="*/ 0 60000 65536"/>
                  <a:gd name="T16" fmla="*/ 0 60000 65536"/>
                  <a:gd name="T17" fmla="*/ 0 60000 65536"/>
                  <a:gd name="T18" fmla="*/ 0 60000 65536"/>
                  <a:gd name="T19" fmla="*/ 0 60000 65536"/>
                  <a:gd name="T20" fmla="*/ 0 60000 65536"/>
                  <a:gd name="T21" fmla="*/ 0 w 465"/>
                  <a:gd name="T22" fmla="*/ 0 h 218"/>
                  <a:gd name="T23" fmla="*/ 465 w 465"/>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 h="218">
                    <a:moveTo>
                      <a:pt x="2" y="0"/>
                    </a:moveTo>
                    <a:lnTo>
                      <a:pt x="359" y="0"/>
                    </a:lnTo>
                    <a:lnTo>
                      <a:pt x="465" y="114"/>
                    </a:lnTo>
                    <a:lnTo>
                      <a:pt x="357" y="218"/>
                    </a:lnTo>
                    <a:lnTo>
                      <a:pt x="0" y="218"/>
                    </a:lnTo>
                    <a:lnTo>
                      <a:pt x="109" y="114"/>
                    </a:lnTo>
                    <a:lnTo>
                      <a:pt x="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Rectangle 481"/>
              <p:cNvSpPr>
                <a:spLocks noChangeArrowheads="1"/>
              </p:cNvSpPr>
              <p:nvPr/>
            </p:nvSpPr>
            <p:spPr bwMode="auto">
              <a:xfrm>
                <a:off x="2534953" y="1540237"/>
                <a:ext cx="551809" cy="33450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9000"/>
                  </a:lnSpc>
                  <a:buClr>
                    <a:srgbClr val="000000"/>
                  </a:buClr>
                  <a:buSzPct val="100000"/>
                  <a:buFont typeface="Arial" panose="020B0604020202020204" pitchFamily="34" charset="0"/>
                  <a:buNone/>
                </a:pPr>
                <a:r>
                  <a:rPr lang="en-US" altLang="en-US" sz="1400" b="1">
                    <a:solidFill>
                      <a:schemeClr val="bg1"/>
                    </a:solidFill>
                    <a:latin typeface="Calibri" panose="020F0502020204030204" pitchFamily="34" charset="0"/>
                  </a:rPr>
                  <a:t>Solution / System Integration</a:t>
                </a:r>
              </a:p>
            </p:txBody>
          </p:sp>
        </p:grpSp>
        <p:grpSp>
          <p:nvGrpSpPr>
            <p:cNvPr id="117" name="Group 148"/>
            <p:cNvGrpSpPr>
              <a:grpSpLocks/>
            </p:cNvGrpSpPr>
            <p:nvPr/>
          </p:nvGrpSpPr>
          <p:grpSpPr bwMode="auto">
            <a:xfrm>
              <a:off x="5033963" y="1523207"/>
              <a:ext cx="1824037" cy="758825"/>
              <a:chOff x="3960149" y="1486400"/>
              <a:chExt cx="1123950" cy="441325"/>
            </a:xfrm>
          </p:grpSpPr>
          <p:sp>
            <p:nvSpPr>
              <p:cNvPr id="156" name="Freeform 459"/>
              <p:cNvSpPr>
                <a:spLocks/>
              </p:cNvSpPr>
              <p:nvPr/>
            </p:nvSpPr>
            <p:spPr bwMode="auto">
              <a:xfrm>
                <a:off x="3960149" y="1486400"/>
                <a:ext cx="1123950" cy="441325"/>
              </a:xfrm>
              <a:custGeom>
                <a:avLst/>
                <a:gdLst>
                  <a:gd name="T0" fmla="*/ 2147483646 w 465"/>
                  <a:gd name="T1" fmla="*/ 0 h 218"/>
                  <a:gd name="T2" fmla="*/ 2147483646 w 465"/>
                  <a:gd name="T3" fmla="*/ 0 h 218"/>
                  <a:gd name="T4" fmla="*/ 2147483646 w 465"/>
                  <a:gd name="T5" fmla="*/ 2147483646 h 218"/>
                  <a:gd name="T6" fmla="*/ 2147483646 w 465"/>
                  <a:gd name="T7" fmla="*/ 2147483646 h 218"/>
                  <a:gd name="T8" fmla="*/ 0 w 465"/>
                  <a:gd name="T9" fmla="*/ 2147483646 h 218"/>
                  <a:gd name="T10" fmla="*/ 2147483646 w 465"/>
                  <a:gd name="T11" fmla="*/ 2147483646 h 218"/>
                  <a:gd name="T12" fmla="*/ 2147483646 w 465"/>
                  <a:gd name="T13" fmla="*/ 0 h 218"/>
                  <a:gd name="T14" fmla="*/ 0 60000 65536"/>
                  <a:gd name="T15" fmla="*/ 0 60000 65536"/>
                  <a:gd name="T16" fmla="*/ 0 60000 65536"/>
                  <a:gd name="T17" fmla="*/ 0 60000 65536"/>
                  <a:gd name="T18" fmla="*/ 0 60000 65536"/>
                  <a:gd name="T19" fmla="*/ 0 60000 65536"/>
                  <a:gd name="T20" fmla="*/ 0 60000 65536"/>
                  <a:gd name="T21" fmla="*/ 0 w 465"/>
                  <a:gd name="T22" fmla="*/ 0 h 218"/>
                  <a:gd name="T23" fmla="*/ 465 w 465"/>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 h="218">
                    <a:moveTo>
                      <a:pt x="1" y="0"/>
                    </a:moveTo>
                    <a:lnTo>
                      <a:pt x="358" y="0"/>
                    </a:lnTo>
                    <a:lnTo>
                      <a:pt x="465" y="114"/>
                    </a:lnTo>
                    <a:lnTo>
                      <a:pt x="357" y="218"/>
                    </a:lnTo>
                    <a:lnTo>
                      <a:pt x="0" y="218"/>
                    </a:lnTo>
                    <a:lnTo>
                      <a:pt x="108" y="114"/>
                    </a:lnTo>
                    <a:lnTo>
                      <a:pt x="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Rectangle 481"/>
              <p:cNvSpPr>
                <a:spLocks noChangeArrowheads="1"/>
              </p:cNvSpPr>
              <p:nvPr/>
            </p:nvSpPr>
            <p:spPr bwMode="auto">
              <a:xfrm>
                <a:off x="4285889" y="1520561"/>
                <a:ext cx="543236" cy="33450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9000"/>
                  </a:lnSpc>
                  <a:buClr>
                    <a:srgbClr val="000000"/>
                  </a:buClr>
                  <a:buSzPct val="100000"/>
                  <a:buFont typeface="Arial" panose="020B0604020202020204" pitchFamily="34" charset="0"/>
                  <a:buNone/>
                </a:pPr>
                <a:r>
                  <a:rPr lang="en-US" altLang="en-US" sz="1400" b="1">
                    <a:solidFill>
                      <a:schemeClr val="bg1"/>
                    </a:solidFill>
                    <a:latin typeface="Calibri" panose="020F0502020204030204" pitchFamily="34" charset="0"/>
                  </a:rPr>
                  <a:t>Technology Managed Services</a:t>
                </a:r>
              </a:p>
            </p:txBody>
          </p:sp>
        </p:grpSp>
        <p:grpSp>
          <p:nvGrpSpPr>
            <p:cNvPr id="118" name="Group 149"/>
            <p:cNvGrpSpPr>
              <a:grpSpLocks/>
            </p:cNvGrpSpPr>
            <p:nvPr/>
          </p:nvGrpSpPr>
          <p:grpSpPr bwMode="auto">
            <a:xfrm>
              <a:off x="7086600" y="1523207"/>
              <a:ext cx="1827213" cy="758825"/>
              <a:chOff x="4878083" y="1486400"/>
              <a:chExt cx="1125537" cy="441325"/>
            </a:xfrm>
          </p:grpSpPr>
          <p:sp>
            <p:nvSpPr>
              <p:cNvPr id="154" name="Freeform 460"/>
              <p:cNvSpPr>
                <a:spLocks/>
              </p:cNvSpPr>
              <p:nvPr/>
            </p:nvSpPr>
            <p:spPr bwMode="auto">
              <a:xfrm>
                <a:off x="4878083" y="1486400"/>
                <a:ext cx="1125537" cy="441325"/>
              </a:xfrm>
              <a:custGeom>
                <a:avLst/>
                <a:gdLst>
                  <a:gd name="T0" fmla="*/ 2147483646 w 465"/>
                  <a:gd name="T1" fmla="*/ 0 h 218"/>
                  <a:gd name="T2" fmla="*/ 2147483646 w 465"/>
                  <a:gd name="T3" fmla="*/ 0 h 218"/>
                  <a:gd name="T4" fmla="*/ 2147483646 w 465"/>
                  <a:gd name="T5" fmla="*/ 2147483646 h 218"/>
                  <a:gd name="T6" fmla="*/ 2147483646 w 465"/>
                  <a:gd name="T7" fmla="*/ 2147483646 h 218"/>
                  <a:gd name="T8" fmla="*/ 0 w 465"/>
                  <a:gd name="T9" fmla="*/ 2147483646 h 218"/>
                  <a:gd name="T10" fmla="*/ 2147483646 w 465"/>
                  <a:gd name="T11" fmla="*/ 2147483646 h 218"/>
                  <a:gd name="T12" fmla="*/ 2147483646 w 465"/>
                  <a:gd name="T13" fmla="*/ 0 h 218"/>
                  <a:gd name="T14" fmla="*/ 0 60000 65536"/>
                  <a:gd name="T15" fmla="*/ 0 60000 65536"/>
                  <a:gd name="T16" fmla="*/ 0 60000 65536"/>
                  <a:gd name="T17" fmla="*/ 0 60000 65536"/>
                  <a:gd name="T18" fmla="*/ 0 60000 65536"/>
                  <a:gd name="T19" fmla="*/ 0 60000 65536"/>
                  <a:gd name="T20" fmla="*/ 0 60000 65536"/>
                  <a:gd name="T21" fmla="*/ 0 w 465"/>
                  <a:gd name="T22" fmla="*/ 0 h 218"/>
                  <a:gd name="T23" fmla="*/ 465 w 465"/>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 h="218">
                    <a:moveTo>
                      <a:pt x="2" y="0"/>
                    </a:moveTo>
                    <a:lnTo>
                      <a:pt x="358" y="0"/>
                    </a:lnTo>
                    <a:lnTo>
                      <a:pt x="465" y="114"/>
                    </a:lnTo>
                    <a:lnTo>
                      <a:pt x="357" y="218"/>
                    </a:lnTo>
                    <a:lnTo>
                      <a:pt x="0" y="218"/>
                    </a:lnTo>
                    <a:lnTo>
                      <a:pt x="108" y="114"/>
                    </a:lnTo>
                    <a:lnTo>
                      <a:pt x="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Rectangle 473"/>
              <p:cNvSpPr>
                <a:spLocks noChangeArrowheads="1"/>
              </p:cNvSpPr>
              <p:nvPr/>
            </p:nvSpPr>
            <p:spPr bwMode="auto">
              <a:xfrm>
                <a:off x="5159712" y="1571341"/>
                <a:ext cx="608987" cy="33450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9000"/>
                  </a:lnSpc>
                  <a:buClr>
                    <a:srgbClr val="000000"/>
                  </a:buClr>
                  <a:buSzPct val="100000"/>
                  <a:buFont typeface="Arial" panose="020B0604020202020204" pitchFamily="34" charset="0"/>
                  <a:buNone/>
                </a:pPr>
                <a:r>
                  <a:rPr lang="en-US" altLang="en-US" sz="1400" b="1">
                    <a:solidFill>
                      <a:schemeClr val="bg1"/>
                    </a:solidFill>
                    <a:latin typeface="Calibri" panose="020F0502020204030204" pitchFamily="34" charset="0"/>
                  </a:rPr>
                  <a:t>Consultancy / Specialized  Services</a:t>
                </a:r>
              </a:p>
            </p:txBody>
          </p:sp>
        </p:grpSp>
        <p:sp>
          <p:nvSpPr>
            <p:cNvPr id="119" name="Rounded Rectangle 200"/>
            <p:cNvSpPr>
              <a:spLocks noChangeArrowheads="1"/>
            </p:cNvSpPr>
            <p:nvPr/>
          </p:nvSpPr>
          <p:spPr bwMode="auto">
            <a:xfrm>
              <a:off x="419100" y="1124744"/>
              <a:ext cx="8420100" cy="304800"/>
            </a:xfrm>
            <a:prstGeom prst="roundRect">
              <a:avLst>
                <a:gd name="adj" fmla="val 16667"/>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endParaRPr lang="en-US" altLang="en-US" sz="800">
                <a:solidFill>
                  <a:srgbClr val="FF0000"/>
                </a:solidFill>
                <a:latin typeface="Calibri" panose="020F0502020204030204" pitchFamily="34" charset="0"/>
              </a:endParaRPr>
            </a:p>
          </p:txBody>
        </p:sp>
        <p:sp>
          <p:nvSpPr>
            <p:cNvPr id="120" name="Rectangle 485"/>
            <p:cNvSpPr>
              <a:spLocks noChangeArrowheads="1"/>
            </p:cNvSpPr>
            <p:nvPr/>
          </p:nvSpPr>
          <p:spPr bwMode="auto">
            <a:xfrm>
              <a:off x="3124200" y="1151732"/>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89000"/>
                </a:lnSpc>
                <a:buClr>
                  <a:srgbClr val="000000"/>
                </a:buClr>
                <a:buSzPct val="100000"/>
                <a:buFont typeface="Arial" panose="020B0604020202020204" pitchFamily="34" charset="0"/>
                <a:buNone/>
              </a:pPr>
              <a:r>
                <a:rPr lang="en-US" altLang="en-US" b="1">
                  <a:solidFill>
                    <a:schemeClr val="bg1"/>
                  </a:solidFill>
                  <a:latin typeface="Calibri" panose="020F0502020204030204" pitchFamily="34" charset="0"/>
                </a:rPr>
                <a:t>Services  Spectrum – High Level</a:t>
              </a:r>
            </a:p>
          </p:txBody>
        </p:sp>
        <p:sp>
          <p:nvSpPr>
            <p:cNvPr id="121" name="Freeform 353"/>
            <p:cNvSpPr>
              <a:spLocks/>
            </p:cNvSpPr>
            <p:nvPr/>
          </p:nvSpPr>
          <p:spPr bwMode="auto">
            <a:xfrm>
              <a:off x="542925" y="2537619"/>
              <a:ext cx="1514475" cy="611188"/>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Rectangle 437"/>
            <p:cNvSpPr>
              <a:spLocks noChangeArrowheads="1"/>
            </p:cNvSpPr>
            <p:nvPr/>
          </p:nvSpPr>
          <p:spPr bwMode="auto">
            <a:xfrm>
              <a:off x="685800" y="2561432"/>
              <a:ext cx="1238250" cy="4937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Custom Application </a:t>
              </a:r>
            </a:p>
            <a:p>
              <a:pPr algn="ctr" eaLnBrk="1" hangingPunct="1">
                <a:lnSpc>
                  <a:spcPct val="89000"/>
                </a:lnSpc>
                <a:buClr>
                  <a:srgbClr val="000000"/>
                </a:buClr>
                <a:buSzPct val="100000"/>
                <a:buFont typeface="Arial" panose="020B0604020202020204" pitchFamily="34" charset="0"/>
                <a:buNone/>
              </a:pPr>
              <a:r>
                <a:rPr lang="en-US" altLang="en-US" sz="1200" i="1">
                  <a:solidFill>
                    <a:schemeClr val="bg1"/>
                  </a:solidFill>
                  <a:latin typeface="Calibri" panose="020F0502020204030204" pitchFamily="34" charset="0"/>
                </a:rPr>
                <a:t>(Near and Offshore)</a:t>
              </a:r>
            </a:p>
          </p:txBody>
        </p:sp>
        <p:sp>
          <p:nvSpPr>
            <p:cNvPr id="123" name="Rectangle 498"/>
            <p:cNvSpPr>
              <a:spLocks noChangeArrowheads="1"/>
            </p:cNvSpPr>
            <p:nvPr/>
          </p:nvSpPr>
          <p:spPr bwMode="auto">
            <a:xfrm>
              <a:off x="596900" y="4877594"/>
              <a:ext cx="1400175" cy="3286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pPr>
              <a:r>
                <a:rPr lang="en-US" altLang="en-US" sz="1200" b="1">
                  <a:solidFill>
                    <a:schemeClr val="bg1"/>
                  </a:solidFill>
                  <a:latin typeface="Calibri" panose="020F0502020204030204" pitchFamily="34" charset="0"/>
                </a:rPr>
                <a:t>Support &amp; Service Desk Management</a:t>
              </a:r>
            </a:p>
          </p:txBody>
        </p:sp>
        <p:sp>
          <p:nvSpPr>
            <p:cNvPr id="124" name="Freeform 353"/>
            <p:cNvSpPr>
              <a:spLocks/>
            </p:cNvSpPr>
            <p:nvPr/>
          </p:nvSpPr>
          <p:spPr bwMode="auto">
            <a:xfrm>
              <a:off x="2857500" y="4664869"/>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 name="Freeform 350"/>
            <p:cNvSpPr>
              <a:spLocks/>
            </p:cNvSpPr>
            <p:nvPr/>
          </p:nvSpPr>
          <p:spPr bwMode="auto">
            <a:xfrm>
              <a:off x="2857500" y="5410994"/>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Rectangle 352"/>
            <p:cNvSpPr>
              <a:spLocks noChangeArrowheads="1"/>
            </p:cNvSpPr>
            <p:nvPr/>
          </p:nvSpPr>
          <p:spPr bwMode="auto">
            <a:xfrm>
              <a:off x="3025775" y="4820444"/>
              <a:ext cx="1152525" cy="3286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Insurance &amp; Financial Services</a:t>
              </a:r>
            </a:p>
          </p:txBody>
        </p:sp>
        <p:sp>
          <p:nvSpPr>
            <p:cNvPr id="127" name="Rectangle 498"/>
            <p:cNvSpPr>
              <a:spLocks noChangeArrowheads="1"/>
            </p:cNvSpPr>
            <p:nvPr/>
          </p:nvSpPr>
          <p:spPr bwMode="auto">
            <a:xfrm>
              <a:off x="2924175" y="5512594"/>
              <a:ext cx="1400175" cy="4937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pPr>
              <a:r>
                <a:rPr lang="en-US" altLang="en-US" sz="1200" b="1">
                  <a:solidFill>
                    <a:schemeClr val="bg1"/>
                  </a:solidFill>
                  <a:latin typeface="Calibri" panose="020F0502020204030204" pitchFamily="34" charset="0"/>
                </a:rPr>
                <a:t>ERP &amp; e-Business</a:t>
              </a:r>
            </a:p>
            <a:p>
              <a:pPr algn="ctr" eaLnBrk="1" hangingPunct="1">
                <a:lnSpc>
                  <a:spcPct val="89000"/>
                </a:lnSpc>
                <a:buClr>
                  <a:srgbClr val="000000"/>
                </a:buClr>
                <a:buSzPct val="100000"/>
              </a:pPr>
              <a:r>
                <a:rPr lang="en-US" altLang="en-US" sz="1200" i="1">
                  <a:solidFill>
                    <a:schemeClr val="bg1"/>
                  </a:solidFill>
                  <a:latin typeface="Calibri" panose="020F0502020204030204" pitchFamily="34" charset="0"/>
                </a:rPr>
                <a:t>(BFSI, Mfg, Retail, Hospitality)</a:t>
              </a:r>
            </a:p>
          </p:txBody>
        </p:sp>
        <p:sp>
          <p:nvSpPr>
            <p:cNvPr id="128" name="Freeform 353"/>
            <p:cNvSpPr>
              <a:spLocks/>
            </p:cNvSpPr>
            <p:nvPr/>
          </p:nvSpPr>
          <p:spPr bwMode="auto">
            <a:xfrm>
              <a:off x="2857500" y="2537619"/>
              <a:ext cx="1514475" cy="611188"/>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Rectangle 437"/>
            <p:cNvSpPr>
              <a:spLocks noChangeArrowheads="1"/>
            </p:cNvSpPr>
            <p:nvPr/>
          </p:nvSpPr>
          <p:spPr bwMode="auto">
            <a:xfrm>
              <a:off x="2873375" y="2536031"/>
              <a:ext cx="1524000" cy="642938"/>
            </a:xfrm>
            <a:prstGeom prst="rect">
              <a:avLst/>
            </a:prstGeom>
            <a:solidFill>
              <a:srgbClr val="0070C0"/>
            </a:solidFill>
            <a:ln w="9525">
              <a:noFill/>
              <a:miter lim="800000"/>
              <a:headEnd/>
              <a:tailEnd/>
            </a:ln>
          </p:spPr>
          <p:txBody>
            <a:bodyPr lIns="0" tIns="0" rIns="0" bIns="0">
              <a:spAutoFit/>
            </a:bodyPr>
            <a:lstStyle/>
            <a:p>
              <a:pPr algn="ctr" eaLnBrk="1" hangingPunct="1">
                <a:lnSpc>
                  <a:spcPct val="89000"/>
                </a:lnSpc>
                <a:buClr>
                  <a:srgbClr val="000000"/>
                </a:buClr>
                <a:buSzPct val="100000"/>
                <a:buFont typeface="Arial" pitchFamily="34" charset="0"/>
                <a:buNone/>
                <a:defRPr/>
              </a:pPr>
              <a:r>
                <a:rPr lang="en-US" sz="1400" b="1" dirty="0">
                  <a:solidFill>
                    <a:schemeClr val="bg1"/>
                  </a:solidFill>
                  <a:latin typeface="Calibri" pitchFamily="34" charset="0"/>
                  <a:cs typeface="Arial" charset="0"/>
                </a:rPr>
                <a:t>Banking</a:t>
              </a:r>
            </a:p>
            <a:p>
              <a:pPr algn="ctr" eaLnBrk="1" hangingPunct="1">
                <a:lnSpc>
                  <a:spcPct val="89000"/>
                </a:lnSpc>
                <a:buClr>
                  <a:srgbClr val="000000"/>
                </a:buClr>
                <a:buSzPct val="100000"/>
                <a:buFont typeface="Arial" pitchFamily="34" charset="0"/>
                <a:buNone/>
                <a:defRPr/>
              </a:pPr>
              <a:r>
                <a:rPr lang="en-US" sz="1050" i="1" dirty="0">
                  <a:solidFill>
                    <a:schemeClr val="bg1"/>
                  </a:solidFill>
                  <a:latin typeface="Calibri" pitchFamily="34" charset="0"/>
                  <a:cs typeface="Arial" charset="0"/>
                </a:rPr>
                <a:t>(Retail, Corporate, Investment, Payment Technology)</a:t>
              </a:r>
            </a:p>
          </p:txBody>
        </p:sp>
        <p:sp>
          <p:nvSpPr>
            <p:cNvPr id="130" name="Freeform 353"/>
            <p:cNvSpPr>
              <a:spLocks/>
            </p:cNvSpPr>
            <p:nvPr/>
          </p:nvSpPr>
          <p:spPr bwMode="auto">
            <a:xfrm>
              <a:off x="5156200" y="3228182"/>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350"/>
            <p:cNvSpPr>
              <a:spLocks/>
            </p:cNvSpPr>
            <p:nvPr/>
          </p:nvSpPr>
          <p:spPr bwMode="auto">
            <a:xfrm>
              <a:off x="5156200" y="3971132"/>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Rectangle 352"/>
            <p:cNvSpPr>
              <a:spLocks noChangeArrowheads="1"/>
            </p:cNvSpPr>
            <p:nvPr/>
          </p:nvSpPr>
          <p:spPr bwMode="auto">
            <a:xfrm>
              <a:off x="5148064" y="3237682"/>
              <a:ext cx="1476003" cy="65735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Infrastructure including LAN/WAN, Server, Storage, TPL etc.</a:t>
              </a:r>
            </a:p>
          </p:txBody>
        </p:sp>
        <p:sp>
          <p:nvSpPr>
            <p:cNvPr id="133" name="Freeform 374"/>
            <p:cNvSpPr>
              <a:spLocks/>
            </p:cNvSpPr>
            <p:nvPr/>
          </p:nvSpPr>
          <p:spPr bwMode="auto">
            <a:xfrm>
              <a:off x="5168900" y="4695032"/>
              <a:ext cx="1514475" cy="609600"/>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Rectangle 498"/>
            <p:cNvSpPr>
              <a:spLocks noChangeArrowheads="1"/>
            </p:cNvSpPr>
            <p:nvPr/>
          </p:nvSpPr>
          <p:spPr bwMode="auto">
            <a:xfrm>
              <a:off x="5220072" y="4029770"/>
              <a:ext cx="1409700" cy="49302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pPr>
              <a:r>
                <a:rPr lang="en-US" altLang="en-US" sz="1200" b="1">
                  <a:solidFill>
                    <a:schemeClr val="bg1"/>
                  </a:solidFill>
                  <a:latin typeface="Calibri" panose="020F0502020204030204" pitchFamily="34" charset="0"/>
                </a:rPr>
                <a:t>Control Center, Service Desk, Help Desk, Service Lab etc.</a:t>
              </a:r>
            </a:p>
          </p:txBody>
        </p:sp>
        <p:sp>
          <p:nvSpPr>
            <p:cNvPr id="135" name="Freeform 353"/>
            <p:cNvSpPr>
              <a:spLocks/>
            </p:cNvSpPr>
            <p:nvPr/>
          </p:nvSpPr>
          <p:spPr bwMode="auto">
            <a:xfrm>
              <a:off x="5156200" y="2524919"/>
              <a:ext cx="1514475" cy="611188"/>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437"/>
            <p:cNvSpPr>
              <a:spLocks noChangeArrowheads="1"/>
            </p:cNvSpPr>
            <p:nvPr/>
          </p:nvSpPr>
          <p:spPr bwMode="auto">
            <a:xfrm>
              <a:off x="5178896" y="2589610"/>
              <a:ext cx="1409328" cy="49302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Software Ecosystem Design, Development, Integration</a:t>
              </a:r>
              <a:endParaRPr lang="en-US" altLang="en-US" sz="1200">
                <a:solidFill>
                  <a:schemeClr val="bg1"/>
                </a:solidFill>
                <a:latin typeface="Calibri" panose="020F0502020204030204" pitchFamily="34" charset="0"/>
              </a:endParaRPr>
            </a:p>
          </p:txBody>
        </p:sp>
        <p:sp>
          <p:nvSpPr>
            <p:cNvPr id="137" name="Rectangle 498"/>
            <p:cNvSpPr>
              <a:spLocks noChangeArrowheads="1"/>
            </p:cNvSpPr>
            <p:nvPr/>
          </p:nvSpPr>
          <p:spPr bwMode="auto">
            <a:xfrm>
              <a:off x="5229225" y="4749850"/>
              <a:ext cx="1400175" cy="49302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pPr>
              <a:r>
                <a:rPr lang="en-US" altLang="en-US" sz="1200" b="1">
                  <a:solidFill>
                    <a:schemeClr val="bg1"/>
                  </a:solidFill>
                  <a:latin typeface="Calibri" panose="020F0502020204030204" pitchFamily="34" charset="0"/>
                </a:rPr>
                <a:t>Field level service, activity,  delivery network nation-wide</a:t>
              </a:r>
            </a:p>
          </p:txBody>
        </p:sp>
        <p:sp>
          <p:nvSpPr>
            <p:cNvPr id="138" name="Freeform 353"/>
            <p:cNvSpPr>
              <a:spLocks/>
            </p:cNvSpPr>
            <p:nvPr/>
          </p:nvSpPr>
          <p:spPr bwMode="auto">
            <a:xfrm>
              <a:off x="7235825" y="3969544"/>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9" name="Freeform 350"/>
            <p:cNvSpPr>
              <a:spLocks/>
            </p:cNvSpPr>
            <p:nvPr/>
          </p:nvSpPr>
          <p:spPr bwMode="auto">
            <a:xfrm>
              <a:off x="7235825" y="4712494"/>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0" name="Rectangle 352"/>
            <p:cNvSpPr>
              <a:spLocks noChangeArrowheads="1"/>
            </p:cNvSpPr>
            <p:nvPr/>
          </p:nvSpPr>
          <p:spPr bwMode="auto">
            <a:xfrm>
              <a:off x="7432675" y="4031457"/>
              <a:ext cx="1152525" cy="4937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IT Strategy Consulting &amp; Solution Design</a:t>
              </a:r>
            </a:p>
          </p:txBody>
        </p:sp>
        <p:sp>
          <p:nvSpPr>
            <p:cNvPr id="141" name="Freeform 374"/>
            <p:cNvSpPr>
              <a:spLocks/>
            </p:cNvSpPr>
            <p:nvPr/>
          </p:nvSpPr>
          <p:spPr bwMode="auto">
            <a:xfrm>
              <a:off x="7248525" y="5436394"/>
              <a:ext cx="1514475" cy="609600"/>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Rectangle 498"/>
            <p:cNvSpPr>
              <a:spLocks noChangeArrowheads="1"/>
            </p:cNvSpPr>
            <p:nvPr/>
          </p:nvSpPr>
          <p:spPr bwMode="auto">
            <a:xfrm>
              <a:off x="7302500" y="4814094"/>
              <a:ext cx="1400175" cy="3286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pPr>
              <a:r>
                <a:rPr lang="en-US" altLang="en-US" sz="1200" b="1">
                  <a:solidFill>
                    <a:schemeClr val="bg1"/>
                  </a:solidFill>
                  <a:latin typeface="Calibri" panose="020F0502020204030204" pitchFamily="34" charset="0"/>
                </a:rPr>
                <a:t>IT Process &amp; Service Management</a:t>
              </a:r>
              <a:endParaRPr lang="en-US" altLang="en-US" sz="1200" i="1">
                <a:solidFill>
                  <a:schemeClr val="bg1"/>
                </a:solidFill>
                <a:latin typeface="Calibri" panose="020F0502020204030204" pitchFamily="34" charset="0"/>
              </a:endParaRPr>
            </a:p>
          </p:txBody>
        </p:sp>
        <p:sp>
          <p:nvSpPr>
            <p:cNvPr id="143" name="Freeform 353"/>
            <p:cNvSpPr>
              <a:spLocks/>
            </p:cNvSpPr>
            <p:nvPr/>
          </p:nvSpPr>
          <p:spPr bwMode="auto">
            <a:xfrm>
              <a:off x="7235825" y="3266282"/>
              <a:ext cx="1514475" cy="611187"/>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Rectangle 437"/>
            <p:cNvSpPr>
              <a:spLocks noChangeArrowheads="1"/>
            </p:cNvSpPr>
            <p:nvPr/>
          </p:nvSpPr>
          <p:spPr bwMode="auto">
            <a:xfrm>
              <a:off x="7378700" y="3421857"/>
              <a:ext cx="1238250" cy="3286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Information &amp; Info Risk Management</a:t>
              </a:r>
              <a:endParaRPr lang="en-US" altLang="en-US" sz="1200" i="1">
                <a:solidFill>
                  <a:schemeClr val="bg1"/>
                </a:solidFill>
                <a:latin typeface="Calibri" panose="020F0502020204030204" pitchFamily="34" charset="0"/>
              </a:endParaRPr>
            </a:p>
          </p:txBody>
        </p:sp>
        <p:sp>
          <p:nvSpPr>
            <p:cNvPr id="145" name="Rectangle 498"/>
            <p:cNvSpPr>
              <a:spLocks noChangeArrowheads="1"/>
            </p:cNvSpPr>
            <p:nvPr/>
          </p:nvSpPr>
          <p:spPr bwMode="auto">
            <a:xfrm>
              <a:off x="7289800" y="5555457"/>
              <a:ext cx="1400175" cy="3286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pPr>
              <a:r>
                <a:rPr lang="en-US" altLang="en-US" sz="1200" b="1">
                  <a:solidFill>
                    <a:schemeClr val="bg1"/>
                  </a:solidFill>
                  <a:latin typeface="Calibri" panose="020F0502020204030204" pitchFamily="34" charset="0"/>
                </a:rPr>
                <a:t>Cloud Advisory Services</a:t>
              </a:r>
              <a:endParaRPr lang="en-US" altLang="en-US" sz="1200" i="1">
                <a:solidFill>
                  <a:schemeClr val="bg1"/>
                </a:solidFill>
                <a:latin typeface="Calibri" panose="020F0502020204030204" pitchFamily="34" charset="0"/>
              </a:endParaRPr>
            </a:p>
          </p:txBody>
        </p:sp>
        <p:sp>
          <p:nvSpPr>
            <p:cNvPr id="146" name="Freeform 374"/>
            <p:cNvSpPr>
              <a:spLocks/>
            </p:cNvSpPr>
            <p:nvPr/>
          </p:nvSpPr>
          <p:spPr bwMode="auto">
            <a:xfrm>
              <a:off x="5181600" y="5406232"/>
              <a:ext cx="1514475" cy="609600"/>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7" name="Rectangle 498"/>
            <p:cNvSpPr>
              <a:spLocks noChangeArrowheads="1"/>
            </p:cNvSpPr>
            <p:nvPr/>
          </p:nvSpPr>
          <p:spPr bwMode="auto">
            <a:xfrm>
              <a:off x="5241925" y="5576094"/>
              <a:ext cx="1400175" cy="32868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pPr>
              <a:r>
                <a:rPr lang="en-US" altLang="en-US" sz="1200" b="1">
                  <a:solidFill>
                    <a:schemeClr val="bg1"/>
                  </a:solidFill>
                  <a:latin typeface="Calibri" panose="020F0502020204030204" pitchFamily="34" charset="0"/>
                </a:rPr>
                <a:t>Hosting commercial R&amp;D Projects</a:t>
              </a:r>
            </a:p>
          </p:txBody>
        </p:sp>
        <p:sp>
          <p:nvSpPr>
            <p:cNvPr id="148" name="Freeform 353"/>
            <p:cNvSpPr>
              <a:spLocks/>
            </p:cNvSpPr>
            <p:nvPr/>
          </p:nvSpPr>
          <p:spPr bwMode="auto">
            <a:xfrm>
              <a:off x="2857500" y="3247232"/>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9" name="Rectangle 352"/>
            <p:cNvSpPr>
              <a:spLocks noChangeArrowheads="1"/>
            </p:cNvSpPr>
            <p:nvPr/>
          </p:nvSpPr>
          <p:spPr bwMode="auto">
            <a:xfrm>
              <a:off x="3025775" y="3247232"/>
              <a:ext cx="1152525" cy="61753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Capital Market</a:t>
              </a:r>
              <a:endParaRPr lang="en-US" altLang="en-US" sz="1200">
                <a:solidFill>
                  <a:schemeClr val="bg1"/>
                </a:solidFill>
                <a:latin typeface="Calibri" panose="020F0502020204030204" pitchFamily="34" charset="0"/>
              </a:endParaRPr>
            </a:p>
            <a:p>
              <a:pPr algn="ctr" eaLnBrk="1" hangingPunct="1">
                <a:lnSpc>
                  <a:spcPct val="89000"/>
                </a:lnSpc>
                <a:buClr>
                  <a:srgbClr val="000000"/>
                </a:buClr>
                <a:buSzPct val="100000"/>
                <a:buFont typeface="Arial" panose="020B0604020202020204" pitchFamily="34" charset="0"/>
                <a:buNone/>
              </a:pPr>
              <a:r>
                <a:rPr lang="en-US" altLang="en-US" sz="1100" i="1">
                  <a:solidFill>
                    <a:schemeClr val="bg1"/>
                  </a:solidFill>
                  <a:latin typeface="Calibri" panose="020F0502020204030204" pitchFamily="34" charset="0"/>
                </a:rPr>
                <a:t>(Exchange, Brokerage, Merchant Banking)</a:t>
              </a:r>
            </a:p>
          </p:txBody>
        </p:sp>
        <p:sp>
          <p:nvSpPr>
            <p:cNvPr id="150" name="Freeform 353"/>
            <p:cNvSpPr>
              <a:spLocks/>
            </p:cNvSpPr>
            <p:nvPr/>
          </p:nvSpPr>
          <p:spPr bwMode="auto">
            <a:xfrm>
              <a:off x="7248525" y="2553494"/>
              <a:ext cx="1514475" cy="611188"/>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Rectangle 437"/>
            <p:cNvSpPr>
              <a:spLocks noChangeArrowheads="1"/>
            </p:cNvSpPr>
            <p:nvPr/>
          </p:nvSpPr>
          <p:spPr bwMode="auto">
            <a:xfrm>
              <a:off x="7391400" y="2712244"/>
              <a:ext cx="1238250" cy="3286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Program Management</a:t>
              </a:r>
              <a:endParaRPr lang="en-US" altLang="en-US" sz="1200" i="1">
                <a:solidFill>
                  <a:schemeClr val="bg1"/>
                </a:solidFill>
                <a:latin typeface="Calibri" panose="020F0502020204030204" pitchFamily="34" charset="0"/>
              </a:endParaRPr>
            </a:p>
          </p:txBody>
        </p:sp>
        <p:sp>
          <p:nvSpPr>
            <p:cNvPr id="152" name="Freeform 353"/>
            <p:cNvSpPr>
              <a:spLocks/>
            </p:cNvSpPr>
            <p:nvPr/>
          </p:nvSpPr>
          <p:spPr bwMode="auto">
            <a:xfrm>
              <a:off x="2862263" y="4006057"/>
              <a:ext cx="1514475" cy="612775"/>
            </a:xfrm>
            <a:custGeom>
              <a:avLst/>
              <a:gdLst>
                <a:gd name="T0" fmla="*/ 2147483646 w 371"/>
                <a:gd name="T1" fmla="*/ 0 h 174"/>
                <a:gd name="T2" fmla="*/ 2147483646 w 371"/>
                <a:gd name="T3" fmla="*/ 0 h 174"/>
                <a:gd name="T4" fmla="*/ 2147483646 w 371"/>
                <a:gd name="T5" fmla="*/ 2147483646 h 174"/>
                <a:gd name="T6" fmla="*/ 2147483646 w 371"/>
                <a:gd name="T7" fmla="*/ 2147483646 h 174"/>
                <a:gd name="T8" fmla="*/ 2147483646 w 371"/>
                <a:gd name="T9" fmla="*/ 2147483646 h 174"/>
                <a:gd name="T10" fmla="*/ 2147483646 w 371"/>
                <a:gd name="T11" fmla="*/ 2147483646 h 174"/>
                <a:gd name="T12" fmla="*/ 0 w 371"/>
                <a:gd name="T13" fmla="*/ 2147483646 h 174"/>
                <a:gd name="T14" fmla="*/ 0 w 371"/>
                <a:gd name="T15" fmla="*/ 2147483646 h 174"/>
                <a:gd name="T16" fmla="*/ 2147483646 w 371"/>
                <a:gd name="T17" fmla="*/ 0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1"/>
                <a:gd name="T28" fmla="*/ 0 h 174"/>
                <a:gd name="T29" fmla="*/ 371 w 371"/>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1" h="174">
                  <a:moveTo>
                    <a:pt x="8" y="0"/>
                  </a:moveTo>
                  <a:lnTo>
                    <a:pt x="363" y="0"/>
                  </a:lnTo>
                  <a:cubicBezTo>
                    <a:pt x="367" y="0"/>
                    <a:pt x="371" y="4"/>
                    <a:pt x="371" y="8"/>
                  </a:cubicBezTo>
                  <a:lnTo>
                    <a:pt x="371" y="165"/>
                  </a:lnTo>
                  <a:cubicBezTo>
                    <a:pt x="371" y="170"/>
                    <a:pt x="367" y="174"/>
                    <a:pt x="363" y="174"/>
                  </a:cubicBezTo>
                  <a:lnTo>
                    <a:pt x="8" y="174"/>
                  </a:lnTo>
                  <a:cubicBezTo>
                    <a:pt x="4" y="174"/>
                    <a:pt x="0" y="170"/>
                    <a:pt x="0" y="165"/>
                  </a:cubicBezTo>
                  <a:lnTo>
                    <a:pt x="0" y="8"/>
                  </a:lnTo>
                  <a:cubicBezTo>
                    <a:pt x="0" y="4"/>
                    <a:pt x="4" y="0"/>
                    <a:pt x="8"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Rectangle 352"/>
            <p:cNvSpPr>
              <a:spLocks noChangeArrowheads="1"/>
            </p:cNvSpPr>
            <p:nvPr/>
          </p:nvSpPr>
          <p:spPr bwMode="auto">
            <a:xfrm>
              <a:off x="3030538" y="4226298"/>
              <a:ext cx="1152525" cy="16351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9000"/>
                </a:lnSpc>
                <a:buClr>
                  <a:srgbClr val="000000"/>
                </a:buClr>
                <a:buSzPct val="100000"/>
                <a:buFont typeface="Arial" panose="020B0604020202020204" pitchFamily="34" charset="0"/>
                <a:buNone/>
              </a:pPr>
              <a:r>
                <a:rPr lang="en-US" altLang="en-US" sz="1200" b="1">
                  <a:solidFill>
                    <a:schemeClr val="bg1"/>
                  </a:solidFill>
                  <a:latin typeface="Calibri" panose="020F0502020204030204" pitchFamily="34" charset="0"/>
                </a:rPr>
                <a:t>eGovernance</a:t>
              </a:r>
            </a:p>
          </p:txBody>
        </p:sp>
      </p:grpSp>
    </p:spTree>
    <p:extLst>
      <p:ext uri="{BB962C8B-B14F-4D97-AF65-F5344CB8AC3E}">
        <p14:creationId xmlns:p14="http://schemas.microsoft.com/office/powerpoint/2010/main" val="3789731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CAA4C215-51AF-41A7-872C-DBCAAFBE7D0B}" type="slidenum">
              <a:rPr lang="en-US" smtClean="0">
                <a:solidFill>
                  <a:srgbClr val="000066"/>
                </a:solidFill>
                <a:latin typeface="Trebuchet MS" pitchFamily="34" charset="0"/>
              </a:rPr>
              <a:pPr eaLnBrk="1" hangingPunct="1">
                <a:defRPr/>
              </a:pPr>
              <a:t>6</a:t>
            </a:fld>
            <a:endParaRPr lang="en-US" smtClean="0">
              <a:solidFill>
                <a:srgbClr val="000066"/>
              </a:solidFill>
              <a:latin typeface="Trebuchet MS" pitchFamily="34" charset="0"/>
            </a:endParaRPr>
          </a:p>
        </p:txBody>
      </p:sp>
      <p:sp>
        <p:nvSpPr>
          <p:cNvPr id="17411" name="AutoShape 4"/>
          <p:cNvSpPr>
            <a:spLocks noGrp="1" noChangeArrowheads="1"/>
          </p:cNvSpPr>
          <p:nvPr>
            <p:ph type="title"/>
          </p:nvPr>
        </p:nvSpPr>
        <p:spPr>
          <a:xfrm>
            <a:off x="457200" y="79375"/>
            <a:ext cx="8001000" cy="758825"/>
          </a:xfrm>
          <a:prstGeom prst="roundRect">
            <a:avLst>
              <a:gd name="adj" fmla="val 21667"/>
            </a:avLst>
          </a:prstGeom>
        </p:spPr>
        <p:txBody>
          <a:bodyPr/>
          <a:lstStyle/>
          <a:p>
            <a:pPr eaLnBrk="1" hangingPunct="1"/>
            <a:r>
              <a:rPr lang="en-US" sz="3600" b="1" dirty="0" smtClean="0"/>
              <a:t>Own Products / Solutions</a:t>
            </a:r>
          </a:p>
        </p:txBody>
      </p:sp>
      <p:pic>
        <p:nvPicPr>
          <p:cNvPr id="307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1830" t="46458" r="10747" b="20417"/>
          <a:stretch/>
        </p:blipFill>
        <p:spPr bwMode="auto">
          <a:xfrm>
            <a:off x="152400" y="1828800"/>
            <a:ext cx="886987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757" y="4209327"/>
            <a:ext cx="2395231" cy="990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4191000"/>
            <a:ext cx="3511244" cy="1008927"/>
          </a:xfrm>
          <a:prstGeom prst="rect">
            <a:avLst/>
          </a:prstGeom>
        </p:spPr>
      </p:pic>
    </p:spTree>
    <p:extLst>
      <p:ext uri="{BB962C8B-B14F-4D97-AF65-F5344CB8AC3E}">
        <p14:creationId xmlns:p14="http://schemas.microsoft.com/office/powerpoint/2010/main" val="3669869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CAA4C215-51AF-41A7-872C-DBCAAFBE7D0B}" type="slidenum">
              <a:rPr lang="en-US" smtClean="0">
                <a:solidFill>
                  <a:srgbClr val="000066"/>
                </a:solidFill>
                <a:latin typeface="Trebuchet MS" pitchFamily="34" charset="0"/>
              </a:rPr>
              <a:pPr eaLnBrk="1" hangingPunct="1">
                <a:defRPr/>
              </a:pPr>
              <a:t>7</a:t>
            </a:fld>
            <a:endParaRPr lang="en-US" smtClean="0">
              <a:solidFill>
                <a:srgbClr val="000066"/>
              </a:solidFill>
              <a:latin typeface="Trebuchet MS" pitchFamily="34" charset="0"/>
            </a:endParaRPr>
          </a:p>
        </p:txBody>
      </p:sp>
      <p:sp>
        <p:nvSpPr>
          <p:cNvPr id="17411" name="AutoShape 4"/>
          <p:cNvSpPr>
            <a:spLocks noGrp="1" noChangeArrowheads="1"/>
          </p:cNvSpPr>
          <p:nvPr>
            <p:ph type="title"/>
          </p:nvPr>
        </p:nvSpPr>
        <p:spPr>
          <a:xfrm>
            <a:off x="457200" y="0"/>
            <a:ext cx="8001000" cy="758825"/>
          </a:xfrm>
          <a:prstGeom prst="roundRect">
            <a:avLst>
              <a:gd name="adj" fmla="val 21667"/>
            </a:avLst>
          </a:prstGeom>
        </p:spPr>
        <p:txBody>
          <a:bodyPr/>
          <a:lstStyle/>
          <a:p>
            <a:pPr eaLnBrk="1" hangingPunct="1"/>
            <a:r>
              <a:rPr lang="en-US" b="1" dirty="0" smtClean="0"/>
              <a:t>Major Global Solution Partners</a:t>
            </a:r>
          </a:p>
        </p:txBody>
      </p:sp>
      <p:sp>
        <p:nvSpPr>
          <p:cNvPr id="15"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grpSp>
        <p:nvGrpSpPr>
          <p:cNvPr id="17" name="Group 1"/>
          <p:cNvGrpSpPr>
            <a:grpSpLocks/>
          </p:cNvGrpSpPr>
          <p:nvPr/>
        </p:nvGrpSpPr>
        <p:grpSpPr bwMode="auto">
          <a:xfrm>
            <a:off x="1116013" y="1460500"/>
            <a:ext cx="7086600" cy="4635500"/>
            <a:chOff x="1187624" y="1622092"/>
            <a:chExt cx="7086600" cy="4636428"/>
          </a:xfrm>
        </p:grpSpPr>
        <p:grpSp>
          <p:nvGrpSpPr>
            <p:cNvPr id="26" name="Group 1"/>
            <p:cNvGrpSpPr>
              <a:grpSpLocks/>
            </p:cNvGrpSpPr>
            <p:nvPr/>
          </p:nvGrpSpPr>
          <p:grpSpPr bwMode="auto">
            <a:xfrm>
              <a:off x="1187624" y="1700808"/>
              <a:ext cx="7086600" cy="4557712"/>
              <a:chOff x="1143000" y="1843088"/>
              <a:chExt cx="7086600" cy="4557712"/>
            </a:xfrm>
          </p:grpSpPr>
          <p:pic>
            <p:nvPicPr>
              <p:cNvPr id="28" name="Picture 4"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843088"/>
                <a:ext cx="28194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p:cNvPicPr>
                <a:picLocks noChangeAspect="1" noChangeArrowheads="1"/>
              </p:cNvPicPr>
              <p:nvPr/>
            </p:nvPicPr>
            <p:blipFill>
              <a:blip r:embed="rId3">
                <a:extLst>
                  <a:ext uri="{28A0092B-C50C-407E-A947-70E740481C1C}">
                    <a14:useLocalDpi xmlns:a14="http://schemas.microsoft.com/office/drawing/2010/main" val="0"/>
                  </a:ext>
                </a:extLst>
              </a:blip>
              <a:srcRect l="15056" t="21875" r="70132" b="61156"/>
              <a:stretch>
                <a:fillRect/>
              </a:stretch>
            </p:blipFill>
            <p:spPr bwMode="auto">
              <a:xfrm>
                <a:off x="4114800" y="4425950"/>
                <a:ext cx="1646238"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900" y="2771774"/>
                <a:ext cx="210343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9850" y="4400550"/>
                <a:ext cx="18097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31938" y="4125913"/>
                <a:ext cx="2011362"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46625" y="5827713"/>
                <a:ext cx="32924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F:\DELL_2D\D\M\E\M\OFFICIALS\CIBL_Biz Dev\Client &amp; Partner Logos\Partner\Parner page_Microsoft 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743575"/>
                <a:ext cx="26511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895600"/>
                <a:ext cx="2835275"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81453" y="1622092"/>
              <a:ext cx="3048000" cy="84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71382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CAA4C215-51AF-41A7-872C-DBCAAFBE7D0B}" type="slidenum">
              <a:rPr lang="en-US" smtClean="0">
                <a:solidFill>
                  <a:srgbClr val="000066"/>
                </a:solidFill>
                <a:latin typeface="Trebuchet MS" pitchFamily="34" charset="0"/>
              </a:rPr>
              <a:pPr eaLnBrk="1" hangingPunct="1">
                <a:defRPr/>
              </a:pPr>
              <a:t>8</a:t>
            </a:fld>
            <a:endParaRPr lang="en-US" smtClean="0">
              <a:solidFill>
                <a:srgbClr val="000066"/>
              </a:solidFill>
              <a:latin typeface="Trebuchet MS" pitchFamily="34" charset="0"/>
            </a:endParaRPr>
          </a:p>
        </p:txBody>
      </p:sp>
      <p:sp>
        <p:nvSpPr>
          <p:cNvPr id="17411" name="AutoShape 4"/>
          <p:cNvSpPr>
            <a:spLocks noGrp="1" noChangeArrowheads="1"/>
          </p:cNvSpPr>
          <p:nvPr>
            <p:ph type="title"/>
          </p:nvPr>
        </p:nvSpPr>
        <p:spPr>
          <a:xfrm>
            <a:off x="457200" y="0"/>
            <a:ext cx="8001000" cy="758825"/>
          </a:xfrm>
          <a:prstGeom prst="roundRect">
            <a:avLst>
              <a:gd name="adj" fmla="val 21667"/>
            </a:avLst>
          </a:prstGeom>
        </p:spPr>
        <p:txBody>
          <a:bodyPr/>
          <a:lstStyle/>
          <a:p>
            <a:pPr eaLnBrk="1" hangingPunct="1"/>
            <a:r>
              <a:rPr lang="en-US" b="1" dirty="0" smtClean="0"/>
              <a:t>Key Customers </a:t>
            </a:r>
            <a:r>
              <a:rPr lang="en-US" sz="1800" b="1" dirty="0" smtClean="0"/>
              <a:t>(Both Local &amp; International)</a:t>
            </a:r>
            <a:endParaRPr lang="en-US" b="1" dirty="0" smtClean="0"/>
          </a:p>
        </p:txBody>
      </p:sp>
      <p:sp>
        <p:nvSpPr>
          <p:cNvPr id="6"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grpSp>
        <p:nvGrpSpPr>
          <p:cNvPr id="3" name="Group 2"/>
          <p:cNvGrpSpPr/>
          <p:nvPr/>
        </p:nvGrpSpPr>
        <p:grpSpPr>
          <a:xfrm>
            <a:off x="684213" y="1358900"/>
            <a:ext cx="7937500" cy="4889500"/>
            <a:chOff x="684213" y="1052513"/>
            <a:chExt cx="7937500" cy="4889500"/>
          </a:xfrm>
        </p:grpSpPr>
        <p:grpSp>
          <p:nvGrpSpPr>
            <p:cNvPr id="18" name="Group 7"/>
            <p:cNvGrpSpPr>
              <a:grpSpLocks/>
            </p:cNvGrpSpPr>
            <p:nvPr/>
          </p:nvGrpSpPr>
          <p:grpSpPr bwMode="auto">
            <a:xfrm>
              <a:off x="684213" y="1052513"/>
              <a:ext cx="7937500" cy="4889500"/>
              <a:chOff x="755576" y="1419944"/>
              <a:chExt cx="7937376" cy="4889376"/>
            </a:xfrm>
          </p:grpSpPr>
          <p:grpSp>
            <p:nvGrpSpPr>
              <p:cNvPr id="19" name="Group 1"/>
              <p:cNvGrpSpPr>
                <a:grpSpLocks/>
              </p:cNvGrpSpPr>
              <p:nvPr/>
            </p:nvGrpSpPr>
            <p:grpSpPr bwMode="auto">
              <a:xfrm>
                <a:off x="755576" y="1419944"/>
                <a:ext cx="7937376" cy="4889376"/>
                <a:chOff x="539552" y="1419943"/>
                <a:chExt cx="8153399" cy="5105398"/>
              </a:xfrm>
            </p:grpSpPr>
            <p:grpSp>
              <p:nvGrpSpPr>
                <p:cNvPr id="23" name="Group 17"/>
                <p:cNvGrpSpPr>
                  <a:grpSpLocks/>
                </p:cNvGrpSpPr>
                <p:nvPr/>
              </p:nvGrpSpPr>
              <p:grpSpPr bwMode="auto">
                <a:xfrm>
                  <a:off x="539552" y="1419943"/>
                  <a:ext cx="8153399" cy="5105398"/>
                  <a:chOff x="609600" y="1066799"/>
                  <a:chExt cx="8153401" cy="5105400"/>
                </a:xfrm>
              </p:grpSpPr>
              <p:pic>
                <p:nvPicPr>
                  <p:cNvPr id="25"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799"/>
                    <a:ext cx="815340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91000"/>
                    <a:ext cx="2057400" cy="129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2776" y="5886869"/>
                  <a:ext cx="2296033" cy="50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2057" y="4419613"/>
                <a:ext cx="2077070" cy="122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4289" y="3593455"/>
                <a:ext cx="1683286" cy="85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9830" y="5505896"/>
                <a:ext cx="175312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3200400"/>
              <a:ext cx="2026331" cy="647700"/>
            </a:xfrm>
            <a:prstGeom prst="rect">
              <a:avLst/>
            </a:prstGeom>
          </p:spPr>
        </p:pic>
      </p:grpSp>
    </p:spTree>
    <p:extLst>
      <p:ext uri="{BB962C8B-B14F-4D97-AF65-F5344CB8AC3E}">
        <p14:creationId xmlns:p14="http://schemas.microsoft.com/office/powerpoint/2010/main" val="3723676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fld id="{72248898-5CEE-471B-A200-D3C8834BF013}" type="slidenum">
              <a:rPr lang="en-US" smtClean="0">
                <a:solidFill>
                  <a:srgbClr val="000066"/>
                </a:solidFill>
                <a:latin typeface="Trebuchet MS" pitchFamily="34" charset="0"/>
              </a:rPr>
              <a:pPr eaLnBrk="1" hangingPunct="1">
                <a:defRPr/>
              </a:pPr>
              <a:t>9</a:t>
            </a:fld>
            <a:endParaRPr lang="en-US" smtClean="0">
              <a:solidFill>
                <a:srgbClr val="000066"/>
              </a:solidFill>
              <a:latin typeface="Trebuchet MS" pitchFamily="34" charset="0"/>
            </a:endParaRPr>
          </a:p>
        </p:txBody>
      </p:sp>
      <p:sp>
        <p:nvSpPr>
          <p:cNvPr id="29699" name="AutoShape 4"/>
          <p:cNvSpPr>
            <a:spLocks noGrp="1" noChangeArrowheads="1"/>
          </p:cNvSpPr>
          <p:nvPr>
            <p:ph type="title"/>
          </p:nvPr>
        </p:nvSpPr>
        <p:spPr>
          <a:xfrm>
            <a:off x="457200" y="0"/>
            <a:ext cx="8305800" cy="758825"/>
          </a:xfrm>
          <a:prstGeom prst="roundRect">
            <a:avLst>
              <a:gd name="adj" fmla="val 21667"/>
            </a:avLst>
          </a:prstGeom>
        </p:spPr>
        <p:txBody>
          <a:bodyPr/>
          <a:lstStyle/>
          <a:p>
            <a:pPr eaLnBrk="1" hangingPunct="1"/>
            <a:r>
              <a:rPr lang="en-US" sz="2800" b="1" dirty="0" smtClean="0"/>
              <a:t>Few Significant Projects (1)</a:t>
            </a:r>
          </a:p>
        </p:txBody>
      </p:sp>
      <p:sp>
        <p:nvSpPr>
          <p:cNvPr id="2" name="TextBox 1"/>
          <p:cNvSpPr txBox="1"/>
          <p:nvPr/>
        </p:nvSpPr>
        <p:spPr>
          <a:xfrm>
            <a:off x="685800" y="1011734"/>
            <a:ext cx="7924800" cy="923330"/>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rgbClr val="FF9900"/>
                </a:solidFill>
              </a:rPr>
              <a:t>Capital </a:t>
            </a:r>
            <a:r>
              <a:rPr lang="en-US" b="1" dirty="0">
                <a:solidFill>
                  <a:srgbClr val="FF9900"/>
                </a:solidFill>
              </a:rPr>
              <a:t>Market Surveillance System (Turn-key) for </a:t>
            </a:r>
            <a:r>
              <a:rPr lang="en-US" b="1" dirty="0">
                <a:solidFill>
                  <a:srgbClr val="0070C0"/>
                </a:solidFill>
              </a:rPr>
              <a:t>Bangladesh Securities and Exchange Commission (BSEC)</a:t>
            </a:r>
            <a:r>
              <a:rPr lang="en-US" b="1" dirty="0">
                <a:solidFill>
                  <a:srgbClr val="FF9900"/>
                </a:solidFill>
              </a:rPr>
              <a:t>, Ministry of Finance, Govt. of </a:t>
            </a:r>
            <a:r>
              <a:rPr lang="en-US" b="1" dirty="0" smtClean="0">
                <a:solidFill>
                  <a:srgbClr val="FF9900"/>
                </a:solidFill>
              </a:rPr>
              <a:t>Bangladesh </a:t>
            </a:r>
            <a:endParaRPr lang="en-US" b="1" dirty="0">
              <a:solidFill>
                <a:srgbClr val="FF9900"/>
              </a:solidFill>
            </a:endParaRPr>
          </a:p>
        </p:txBody>
      </p:sp>
      <p:sp>
        <p:nvSpPr>
          <p:cNvPr id="7" name="Rectangle 5"/>
          <p:cNvSpPr>
            <a:spLocks noGrp="1" noChangeArrowheads="1"/>
          </p:cNvSpPr>
          <p:nvPr>
            <p:ph type="ftr" sz="quarter" idx="10"/>
          </p:nvPr>
        </p:nvSpPr>
        <p:spPr bwMode="auto">
          <a:xfrm>
            <a:off x="609600" y="6629400"/>
            <a:ext cx="66294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defRPr/>
            </a:pPr>
            <a:r>
              <a:rPr lang="en-US" sz="800" dirty="0" smtClean="0"/>
              <a:t>© </a:t>
            </a:r>
            <a:r>
              <a:rPr lang="en-US" sz="800" dirty="0" smtClean="0"/>
              <a:t>2017. </a:t>
            </a:r>
            <a:r>
              <a:rPr lang="en-US" sz="800" dirty="0" smtClean="0"/>
              <a:t>CIBL or Affiliates. All rights reserved.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4335669"/>
            <a:ext cx="3200400" cy="213257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100" y="2041937"/>
            <a:ext cx="2743200" cy="18279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4335668"/>
            <a:ext cx="2743200" cy="18279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041937"/>
            <a:ext cx="2743200" cy="182791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3796" y="2056376"/>
            <a:ext cx="3200400" cy="213257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4350107"/>
            <a:ext cx="3200400" cy="213257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400" y="2056376"/>
            <a:ext cx="3200400" cy="2132571"/>
          </a:xfrm>
          <a:prstGeom prst="rect">
            <a:avLst/>
          </a:prstGeom>
        </p:spPr>
      </p:pic>
    </p:spTree>
    <p:extLst>
      <p:ext uri="{BB962C8B-B14F-4D97-AF65-F5344CB8AC3E}">
        <p14:creationId xmlns:p14="http://schemas.microsoft.com/office/powerpoint/2010/main" val="650041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35301</TotalTime>
  <Words>1037</Words>
  <Application>Microsoft Office PowerPoint</Application>
  <PresentationFormat>On-screen Show (4:3)</PresentationFormat>
  <Paragraphs>163</Paragraphs>
  <Slides>22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Raavi</vt:lpstr>
      <vt:lpstr>Trebuchet MS</vt:lpstr>
      <vt:lpstr>Verdana</vt:lpstr>
      <vt:lpstr>Wingdings</vt:lpstr>
      <vt:lpstr>Profile</vt:lpstr>
      <vt:lpstr>PowerPoint Presentation</vt:lpstr>
      <vt:lpstr>CIBL – at a Glance</vt:lpstr>
      <vt:lpstr>Awards and Certifications-1</vt:lpstr>
      <vt:lpstr>Awards and Certifications-1</vt:lpstr>
      <vt:lpstr>Major Business Focus</vt:lpstr>
      <vt:lpstr>Own Products / Solutions</vt:lpstr>
      <vt:lpstr>Major Global Solution Partners</vt:lpstr>
      <vt:lpstr>Key Customers (Both Local &amp; International)</vt:lpstr>
      <vt:lpstr>Few Significant Projects (1)</vt:lpstr>
      <vt:lpstr>Few Significant Projects (2)</vt:lpstr>
      <vt:lpstr>Few Significant Projects (3)</vt:lpstr>
      <vt:lpstr>Few Significant Projects (4)</vt:lpstr>
      <vt:lpstr>Few Significant Projects (5)</vt:lpstr>
      <vt:lpstr>Few Significant Projects (6)</vt:lpstr>
      <vt:lpstr>Few Significant Projects (7)</vt:lpstr>
      <vt:lpstr>Few Significant Projects (8)</vt:lpstr>
      <vt:lpstr>Few More Significant Projects….</vt:lpstr>
      <vt:lpstr>Organization Structure</vt:lpstr>
      <vt:lpstr>Processes:  Project Implementation Lifecycle </vt:lpstr>
      <vt:lpstr>Quality Management Policy</vt:lpstr>
      <vt:lpstr>Operational Policies</vt:lpstr>
      <vt:lpstr>Office Locations</vt:lpstr>
    </vt:vector>
  </TitlesOfParts>
  <Company>CIBL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CIBL Corporate Presentation_July2009</dc:title>
  <dc:creator>Muhammad Mahbub Hussain</dc:creator>
  <cp:lastModifiedBy>Naimuzzaman</cp:lastModifiedBy>
  <cp:revision>873</cp:revision>
  <cp:lastPrinted>2017-01-17T10:58:52Z</cp:lastPrinted>
  <dcterms:created xsi:type="dcterms:W3CDTF">2009-02-01T15:24:25Z</dcterms:created>
  <dcterms:modified xsi:type="dcterms:W3CDTF">2017-01-22T09:48:08Z</dcterms:modified>
</cp:coreProperties>
</file>